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93" r:id="rId2"/>
    <p:sldId id="260" r:id="rId3"/>
    <p:sldId id="274" r:id="rId4"/>
    <p:sldId id="261" r:id="rId5"/>
    <p:sldId id="275" r:id="rId6"/>
    <p:sldId id="276" r:id="rId7"/>
    <p:sldId id="277" r:id="rId8"/>
    <p:sldId id="278" r:id="rId9"/>
    <p:sldId id="262" r:id="rId10"/>
    <p:sldId id="279" r:id="rId11"/>
    <p:sldId id="280" r:id="rId12"/>
    <p:sldId id="281" r:id="rId13"/>
    <p:sldId id="283" r:id="rId14"/>
    <p:sldId id="284" r:id="rId15"/>
    <p:sldId id="282" r:id="rId16"/>
    <p:sldId id="269" r:id="rId17"/>
    <p:sldId id="270" r:id="rId18"/>
    <p:sldId id="285" r:id="rId19"/>
    <p:sldId id="273" r:id="rId20"/>
    <p:sldId id="289" r:id="rId21"/>
    <p:sldId id="287" r:id="rId22"/>
    <p:sldId id="290" r:id="rId23"/>
    <p:sldId id="292" r:id="rId24"/>
    <p:sldId id="291" r:id="rId25"/>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534" y="108"/>
      </p:cViewPr>
      <p:guideLst>
        <p:guide orient="horz" pos="2160"/>
        <p:guide pos="45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EC713-0892-4033-AB47-195B64C11A08}"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313D40DC-6159-40B9-91E7-BF237FDA2642}">
      <dgm:prSet custT="1"/>
      <dgm:spPr/>
      <dgm:t>
        <a:bodyPr/>
        <a:lstStyle/>
        <a:p>
          <a:r>
            <a:rPr lang="it-IT" sz="2000" b="1" dirty="0"/>
            <a:t>Robotica avanzata</a:t>
          </a:r>
          <a:endParaRPr lang="en-US" sz="2000" dirty="0"/>
        </a:p>
      </dgm:t>
    </dgm:pt>
    <dgm:pt modelId="{CC03E36C-AB98-461D-9B3D-5C3D34FF006D}" type="parTrans" cxnId="{02C40E6D-5050-4611-8724-4538D6F3E9A3}">
      <dgm:prSet/>
      <dgm:spPr/>
      <dgm:t>
        <a:bodyPr/>
        <a:lstStyle/>
        <a:p>
          <a:endParaRPr lang="en-US"/>
        </a:p>
      </dgm:t>
    </dgm:pt>
    <dgm:pt modelId="{92546288-AC73-4E65-8265-E6B664163F56}" type="sibTrans" cxnId="{02C40E6D-5050-4611-8724-4538D6F3E9A3}">
      <dgm:prSet/>
      <dgm:spPr/>
      <dgm:t>
        <a:bodyPr/>
        <a:lstStyle/>
        <a:p>
          <a:endParaRPr lang="en-US"/>
        </a:p>
      </dgm:t>
    </dgm:pt>
    <dgm:pt modelId="{25580DE2-40E5-4549-9F58-480259BA47ED}">
      <dgm:prSet custT="1"/>
      <dgm:spPr/>
      <dgm:t>
        <a:bodyPr/>
        <a:lstStyle/>
        <a:p>
          <a:pPr marL="0" lvl="0" indent="0" algn="ctr" defTabSz="889000">
            <a:lnSpc>
              <a:spcPct val="90000"/>
            </a:lnSpc>
            <a:spcBef>
              <a:spcPct val="0"/>
            </a:spcBef>
            <a:spcAft>
              <a:spcPct val="35000"/>
            </a:spcAft>
            <a:buNone/>
          </a:pPr>
          <a:r>
            <a:rPr lang="it-IT" sz="2000" b="1" kern="1200" dirty="0">
              <a:solidFill>
                <a:prstClr val="white"/>
              </a:solidFill>
              <a:latin typeface="Trebuchet MS" panose="020B0603020202020204"/>
              <a:ea typeface="+mn-ea"/>
              <a:cs typeface="+mn-cs"/>
            </a:rPr>
            <a:t>Manifattura additiva</a:t>
          </a:r>
          <a:endParaRPr lang="en-US" sz="2000" b="1" kern="1200" dirty="0">
            <a:solidFill>
              <a:prstClr val="white"/>
            </a:solidFill>
            <a:latin typeface="Trebuchet MS" panose="020B0603020202020204"/>
            <a:ea typeface="+mn-ea"/>
            <a:cs typeface="+mn-cs"/>
          </a:endParaRPr>
        </a:p>
      </dgm:t>
    </dgm:pt>
    <dgm:pt modelId="{A6E2C075-0535-45E5-A0A6-441F921421BE}" type="parTrans" cxnId="{F90AF705-CD58-4DD7-A305-7F488F8CC917}">
      <dgm:prSet/>
      <dgm:spPr/>
      <dgm:t>
        <a:bodyPr/>
        <a:lstStyle/>
        <a:p>
          <a:endParaRPr lang="en-US"/>
        </a:p>
      </dgm:t>
    </dgm:pt>
    <dgm:pt modelId="{DC694969-FB7A-47A5-B918-753D3EB9F88F}" type="sibTrans" cxnId="{F90AF705-CD58-4DD7-A305-7F488F8CC917}">
      <dgm:prSet/>
      <dgm:spPr/>
      <dgm:t>
        <a:bodyPr/>
        <a:lstStyle/>
        <a:p>
          <a:endParaRPr lang="en-US"/>
        </a:p>
      </dgm:t>
    </dgm:pt>
    <dgm:pt modelId="{5402580E-F2B1-4922-A39D-B310549B944B}">
      <dgm:prSet custT="1"/>
      <dgm:spPr/>
      <dgm:t>
        <a:bodyPr/>
        <a:lstStyle/>
        <a:p>
          <a:pPr marL="0" lvl="0" indent="0" algn="ctr" defTabSz="889000">
            <a:lnSpc>
              <a:spcPct val="90000"/>
            </a:lnSpc>
            <a:spcBef>
              <a:spcPct val="0"/>
            </a:spcBef>
            <a:spcAft>
              <a:spcPct val="35000"/>
            </a:spcAft>
            <a:buNone/>
          </a:pPr>
          <a:r>
            <a:rPr lang="it-IT" sz="2000" b="1" kern="1200" dirty="0">
              <a:solidFill>
                <a:prstClr val="white"/>
              </a:solidFill>
              <a:latin typeface="Trebuchet MS" panose="020B0603020202020204"/>
              <a:ea typeface="+mn-ea"/>
              <a:cs typeface="+mn-cs"/>
            </a:rPr>
            <a:t>Realtà aumentata</a:t>
          </a:r>
          <a:endParaRPr lang="en-US" sz="2000" b="1" kern="1200" dirty="0">
            <a:solidFill>
              <a:prstClr val="white"/>
            </a:solidFill>
            <a:latin typeface="Trebuchet MS" panose="020B0603020202020204"/>
            <a:ea typeface="+mn-ea"/>
            <a:cs typeface="+mn-cs"/>
          </a:endParaRPr>
        </a:p>
      </dgm:t>
    </dgm:pt>
    <dgm:pt modelId="{B64ED11A-8CB6-407D-9F09-1B407F1CD729}" type="parTrans" cxnId="{1BC9EEEE-E275-432E-9178-FCD9A0E13E77}">
      <dgm:prSet/>
      <dgm:spPr/>
      <dgm:t>
        <a:bodyPr/>
        <a:lstStyle/>
        <a:p>
          <a:endParaRPr lang="en-US"/>
        </a:p>
      </dgm:t>
    </dgm:pt>
    <dgm:pt modelId="{35E8AE6E-AC36-41B3-A345-B35747153CB5}" type="sibTrans" cxnId="{1BC9EEEE-E275-432E-9178-FCD9A0E13E77}">
      <dgm:prSet/>
      <dgm:spPr/>
      <dgm:t>
        <a:bodyPr/>
        <a:lstStyle/>
        <a:p>
          <a:endParaRPr lang="en-US"/>
        </a:p>
      </dgm:t>
    </dgm:pt>
    <dgm:pt modelId="{679F1C58-0BC6-4EEA-8E5D-9D66CB57B249}">
      <dgm:prSet custT="1"/>
      <dgm:spPr/>
      <dgm:t>
        <a:bodyPr/>
        <a:lstStyle/>
        <a:p>
          <a:pPr marL="0" lvl="0" indent="0" algn="ctr" defTabSz="889000">
            <a:lnSpc>
              <a:spcPct val="90000"/>
            </a:lnSpc>
            <a:spcBef>
              <a:spcPct val="0"/>
            </a:spcBef>
            <a:spcAft>
              <a:spcPct val="35000"/>
            </a:spcAft>
            <a:buNone/>
          </a:pPr>
          <a:r>
            <a:rPr lang="it-IT" sz="2000" b="1" kern="1200" dirty="0">
              <a:solidFill>
                <a:prstClr val="white"/>
              </a:solidFill>
              <a:latin typeface="Trebuchet MS" panose="020B0603020202020204"/>
              <a:ea typeface="+mn-ea"/>
              <a:cs typeface="+mn-cs"/>
            </a:rPr>
            <a:t>Integrazione orizzontale e verticale</a:t>
          </a:r>
          <a:endParaRPr lang="en-US" sz="2000" b="1" kern="1200" dirty="0">
            <a:solidFill>
              <a:prstClr val="white"/>
            </a:solidFill>
            <a:latin typeface="Trebuchet MS" panose="020B0603020202020204"/>
            <a:ea typeface="+mn-ea"/>
            <a:cs typeface="+mn-cs"/>
          </a:endParaRPr>
        </a:p>
      </dgm:t>
    </dgm:pt>
    <dgm:pt modelId="{E8A32150-8A65-482A-856D-55F01A958581}" type="parTrans" cxnId="{0E2A9A86-BDFF-4475-ADC1-75ED131573F3}">
      <dgm:prSet/>
      <dgm:spPr/>
      <dgm:t>
        <a:bodyPr/>
        <a:lstStyle/>
        <a:p>
          <a:endParaRPr lang="en-US"/>
        </a:p>
      </dgm:t>
    </dgm:pt>
    <dgm:pt modelId="{73C8F84A-E85A-416C-BA1F-90AFE3C00246}" type="sibTrans" cxnId="{0E2A9A86-BDFF-4475-ADC1-75ED131573F3}">
      <dgm:prSet/>
      <dgm:spPr/>
      <dgm:t>
        <a:bodyPr/>
        <a:lstStyle/>
        <a:p>
          <a:endParaRPr lang="en-US"/>
        </a:p>
      </dgm:t>
    </dgm:pt>
    <dgm:pt modelId="{87ACFC12-0941-4A39-A546-ABBF7F4AE614}">
      <dgm:prSet custT="1"/>
      <dgm:spPr/>
      <dgm:t>
        <a:bodyPr/>
        <a:lstStyle/>
        <a:p>
          <a:r>
            <a:rPr lang="it-IT" sz="2000" b="1" kern="1200" dirty="0">
              <a:solidFill>
                <a:prstClr val="white"/>
              </a:solidFill>
              <a:latin typeface="Trebuchet MS" panose="020B0603020202020204"/>
              <a:ea typeface="+mn-ea"/>
              <a:cs typeface="+mn-cs"/>
            </a:rPr>
            <a:t>Simulazione</a:t>
          </a:r>
          <a:endParaRPr lang="en-US" sz="2000" b="1" kern="1200" dirty="0">
            <a:solidFill>
              <a:prstClr val="white"/>
            </a:solidFill>
            <a:latin typeface="Trebuchet MS" panose="020B0603020202020204"/>
            <a:ea typeface="+mn-ea"/>
            <a:cs typeface="+mn-cs"/>
          </a:endParaRPr>
        </a:p>
      </dgm:t>
    </dgm:pt>
    <dgm:pt modelId="{F7F6E9FD-D98E-404E-8B3C-D278270EBE01}" type="parTrans" cxnId="{AFF6C9F2-7A57-4296-971F-F56CAFC895F1}">
      <dgm:prSet/>
      <dgm:spPr/>
      <dgm:t>
        <a:bodyPr/>
        <a:lstStyle/>
        <a:p>
          <a:endParaRPr lang="en-US"/>
        </a:p>
      </dgm:t>
    </dgm:pt>
    <dgm:pt modelId="{1B73903E-AFFB-49CC-8721-3330004AF10B}" type="sibTrans" cxnId="{AFF6C9F2-7A57-4296-971F-F56CAFC895F1}">
      <dgm:prSet/>
      <dgm:spPr/>
      <dgm:t>
        <a:bodyPr/>
        <a:lstStyle/>
        <a:p>
          <a:endParaRPr lang="en-US"/>
        </a:p>
      </dgm:t>
    </dgm:pt>
    <dgm:pt modelId="{6C13B57A-6410-49FB-AD84-A11351C802F2}">
      <dgm:prSet/>
      <dgm:spPr/>
      <dgm:t>
        <a:bodyPr/>
        <a:lstStyle/>
        <a:p>
          <a:r>
            <a:rPr lang="it-IT" b="1" dirty="0"/>
            <a:t>Industrial Internet o Internet delle cose applicato all’industria</a:t>
          </a:r>
          <a:endParaRPr lang="en-US" dirty="0"/>
        </a:p>
      </dgm:t>
    </dgm:pt>
    <dgm:pt modelId="{6ACCC7A8-F1A6-432A-A160-C66E3F1C553C}" type="parTrans" cxnId="{2682EA3A-DAC4-4877-98DF-762484F83ADC}">
      <dgm:prSet/>
      <dgm:spPr/>
      <dgm:t>
        <a:bodyPr/>
        <a:lstStyle/>
        <a:p>
          <a:endParaRPr lang="en-US"/>
        </a:p>
      </dgm:t>
    </dgm:pt>
    <dgm:pt modelId="{B0CBA2D5-EB34-4442-B9DF-835B58FA57B3}" type="sibTrans" cxnId="{2682EA3A-DAC4-4877-98DF-762484F83ADC}">
      <dgm:prSet/>
      <dgm:spPr/>
      <dgm:t>
        <a:bodyPr/>
        <a:lstStyle/>
        <a:p>
          <a:endParaRPr lang="en-US"/>
        </a:p>
      </dgm:t>
    </dgm:pt>
    <dgm:pt modelId="{289299A1-D5C6-4FB7-9D33-FB803147181A}">
      <dgm:prSet custT="1"/>
      <dgm:spPr/>
      <dgm:t>
        <a:bodyPr/>
        <a:lstStyle/>
        <a:p>
          <a:pPr marL="0" lvl="0" indent="0" algn="ctr" defTabSz="889000">
            <a:lnSpc>
              <a:spcPct val="90000"/>
            </a:lnSpc>
            <a:spcBef>
              <a:spcPct val="0"/>
            </a:spcBef>
            <a:spcAft>
              <a:spcPct val="35000"/>
            </a:spcAft>
            <a:buNone/>
          </a:pPr>
          <a:r>
            <a:rPr lang="it-IT" sz="2000" b="1" kern="1200" dirty="0">
              <a:solidFill>
                <a:prstClr val="white"/>
              </a:solidFill>
              <a:latin typeface="Trebuchet MS" panose="020B0603020202020204"/>
              <a:ea typeface="+mn-ea"/>
              <a:cs typeface="+mn-cs"/>
            </a:rPr>
            <a:t>Cloud</a:t>
          </a:r>
          <a:endParaRPr lang="en-US" sz="2000" b="1" kern="1200" dirty="0">
            <a:solidFill>
              <a:prstClr val="white"/>
            </a:solidFill>
            <a:latin typeface="Trebuchet MS" panose="020B0603020202020204"/>
            <a:ea typeface="+mn-ea"/>
            <a:cs typeface="+mn-cs"/>
          </a:endParaRPr>
        </a:p>
      </dgm:t>
    </dgm:pt>
    <dgm:pt modelId="{2F790558-7F81-4845-8A09-D86E094FB3F2}" type="parTrans" cxnId="{5D4B6CD4-DE76-4CE0-8ECD-652CF658A575}">
      <dgm:prSet/>
      <dgm:spPr/>
      <dgm:t>
        <a:bodyPr/>
        <a:lstStyle/>
        <a:p>
          <a:endParaRPr lang="en-US"/>
        </a:p>
      </dgm:t>
    </dgm:pt>
    <dgm:pt modelId="{FECEAD88-C46E-4FEF-825F-34384B336F1D}" type="sibTrans" cxnId="{5D4B6CD4-DE76-4CE0-8ECD-652CF658A575}">
      <dgm:prSet/>
      <dgm:spPr/>
      <dgm:t>
        <a:bodyPr/>
        <a:lstStyle/>
        <a:p>
          <a:endParaRPr lang="en-US"/>
        </a:p>
      </dgm:t>
    </dgm:pt>
    <dgm:pt modelId="{CB87D54C-7732-4DD2-A7DF-9EBB76486B72}">
      <dgm:prSet custT="1"/>
      <dgm:spPr/>
      <dgm:t>
        <a:bodyPr/>
        <a:lstStyle/>
        <a:p>
          <a:pPr marL="0" lvl="0" indent="0" algn="ctr" defTabSz="889000">
            <a:lnSpc>
              <a:spcPct val="90000"/>
            </a:lnSpc>
            <a:spcBef>
              <a:spcPct val="0"/>
            </a:spcBef>
            <a:spcAft>
              <a:spcPct val="35000"/>
            </a:spcAft>
            <a:buNone/>
          </a:pPr>
          <a:r>
            <a:rPr lang="it-IT" sz="2000" b="1" kern="1200" dirty="0">
              <a:solidFill>
                <a:prstClr val="white"/>
              </a:solidFill>
              <a:latin typeface="Trebuchet MS" panose="020B0603020202020204"/>
              <a:ea typeface="+mn-ea"/>
              <a:cs typeface="+mn-cs"/>
            </a:rPr>
            <a:t>Cyber-Security</a:t>
          </a:r>
          <a:endParaRPr lang="en-US" sz="2000" b="1" kern="1200" dirty="0">
            <a:solidFill>
              <a:prstClr val="white"/>
            </a:solidFill>
            <a:latin typeface="Trebuchet MS" panose="020B0603020202020204"/>
            <a:ea typeface="+mn-ea"/>
            <a:cs typeface="+mn-cs"/>
          </a:endParaRPr>
        </a:p>
      </dgm:t>
    </dgm:pt>
    <dgm:pt modelId="{3B6591A5-50D6-4B13-BB67-35C185563DCE}" type="parTrans" cxnId="{74E335E0-55D8-4B8B-8ED1-B847783D9A64}">
      <dgm:prSet/>
      <dgm:spPr/>
      <dgm:t>
        <a:bodyPr/>
        <a:lstStyle/>
        <a:p>
          <a:endParaRPr lang="en-US"/>
        </a:p>
      </dgm:t>
    </dgm:pt>
    <dgm:pt modelId="{28662DF0-8A2B-4E87-9608-5D6CDB3078BF}" type="sibTrans" cxnId="{74E335E0-55D8-4B8B-8ED1-B847783D9A64}">
      <dgm:prSet/>
      <dgm:spPr/>
      <dgm:t>
        <a:bodyPr/>
        <a:lstStyle/>
        <a:p>
          <a:endParaRPr lang="en-US"/>
        </a:p>
      </dgm:t>
    </dgm:pt>
    <dgm:pt modelId="{EE62E4DD-68F5-47AB-A405-CB0266023ECB}">
      <dgm:prSet custT="1"/>
      <dgm:spPr>
        <a:solidFill>
          <a:schemeClr val="accent3">
            <a:lumMod val="75000"/>
          </a:schemeClr>
        </a:solidFill>
      </dgm:spPr>
      <dgm:t>
        <a:bodyPr/>
        <a:lstStyle/>
        <a:p>
          <a:pPr marL="0" lvl="0" indent="0" algn="ctr" defTabSz="889000">
            <a:lnSpc>
              <a:spcPct val="90000"/>
            </a:lnSpc>
            <a:spcBef>
              <a:spcPct val="0"/>
            </a:spcBef>
            <a:spcAft>
              <a:spcPct val="35000"/>
            </a:spcAft>
            <a:buNone/>
          </a:pPr>
          <a:r>
            <a:rPr lang="it-IT" sz="2000" b="1" kern="1200" dirty="0">
              <a:solidFill>
                <a:prstClr val="white"/>
              </a:solidFill>
              <a:latin typeface="Trebuchet MS" panose="020B0603020202020204"/>
              <a:ea typeface="+mn-ea"/>
              <a:cs typeface="+mn-cs"/>
            </a:rPr>
            <a:t>Big Data e analitiche</a:t>
          </a:r>
          <a:endParaRPr lang="en-US" sz="2000" b="1" kern="1200" dirty="0">
            <a:solidFill>
              <a:prstClr val="white"/>
            </a:solidFill>
            <a:latin typeface="Trebuchet MS" panose="020B0603020202020204"/>
            <a:ea typeface="+mn-ea"/>
            <a:cs typeface="+mn-cs"/>
          </a:endParaRPr>
        </a:p>
      </dgm:t>
    </dgm:pt>
    <dgm:pt modelId="{A49DD2E2-6EDC-4A8E-9EA1-93F1242CA39F}" type="parTrans" cxnId="{80FCA5D2-5321-4A9D-9981-3B1888714087}">
      <dgm:prSet/>
      <dgm:spPr/>
      <dgm:t>
        <a:bodyPr/>
        <a:lstStyle/>
        <a:p>
          <a:endParaRPr lang="en-US"/>
        </a:p>
      </dgm:t>
    </dgm:pt>
    <dgm:pt modelId="{2746FB80-37A4-4DC6-A2D7-BE37C8401F6C}" type="sibTrans" cxnId="{80FCA5D2-5321-4A9D-9981-3B1888714087}">
      <dgm:prSet/>
      <dgm:spPr/>
      <dgm:t>
        <a:bodyPr/>
        <a:lstStyle/>
        <a:p>
          <a:endParaRPr lang="en-US"/>
        </a:p>
      </dgm:t>
    </dgm:pt>
    <dgm:pt modelId="{BEE829AA-012F-45E7-A340-98A161C56645}" type="pres">
      <dgm:prSet presAssocID="{281EC713-0892-4033-AB47-195B64C11A08}" presName="Name0" presStyleCnt="0">
        <dgm:presLayoutVars>
          <dgm:dir/>
          <dgm:resizeHandles val="exact"/>
        </dgm:presLayoutVars>
      </dgm:prSet>
      <dgm:spPr/>
      <dgm:t>
        <a:bodyPr/>
        <a:lstStyle/>
        <a:p>
          <a:endParaRPr lang="it-IT"/>
        </a:p>
      </dgm:t>
    </dgm:pt>
    <dgm:pt modelId="{643A368B-D769-40E0-B791-CC84704FABA7}" type="pres">
      <dgm:prSet presAssocID="{313D40DC-6159-40B9-91E7-BF237FDA2642}" presName="node" presStyleLbl="node1" presStyleIdx="0" presStyleCnt="9">
        <dgm:presLayoutVars>
          <dgm:bulletEnabled val="1"/>
        </dgm:presLayoutVars>
      </dgm:prSet>
      <dgm:spPr/>
      <dgm:t>
        <a:bodyPr/>
        <a:lstStyle/>
        <a:p>
          <a:endParaRPr lang="it-IT"/>
        </a:p>
      </dgm:t>
    </dgm:pt>
    <dgm:pt modelId="{F5FC59F2-E619-45DF-A5C3-1CA650FC68AF}" type="pres">
      <dgm:prSet presAssocID="{92546288-AC73-4E65-8265-E6B664163F56}" presName="sibTrans" presStyleLbl="sibTrans1D1" presStyleIdx="0" presStyleCnt="8"/>
      <dgm:spPr/>
      <dgm:t>
        <a:bodyPr/>
        <a:lstStyle/>
        <a:p>
          <a:endParaRPr lang="it-IT"/>
        </a:p>
      </dgm:t>
    </dgm:pt>
    <dgm:pt modelId="{A80FD132-686E-4959-AA4A-2F4109281F24}" type="pres">
      <dgm:prSet presAssocID="{92546288-AC73-4E65-8265-E6B664163F56}" presName="connectorText" presStyleLbl="sibTrans1D1" presStyleIdx="0" presStyleCnt="8"/>
      <dgm:spPr/>
      <dgm:t>
        <a:bodyPr/>
        <a:lstStyle/>
        <a:p>
          <a:endParaRPr lang="it-IT"/>
        </a:p>
      </dgm:t>
    </dgm:pt>
    <dgm:pt modelId="{5D7FA911-BF16-45FE-B2E0-37AEAA0B1FE8}" type="pres">
      <dgm:prSet presAssocID="{25580DE2-40E5-4549-9F58-480259BA47ED}" presName="node" presStyleLbl="node1" presStyleIdx="1" presStyleCnt="9">
        <dgm:presLayoutVars>
          <dgm:bulletEnabled val="1"/>
        </dgm:presLayoutVars>
      </dgm:prSet>
      <dgm:spPr/>
      <dgm:t>
        <a:bodyPr/>
        <a:lstStyle/>
        <a:p>
          <a:endParaRPr lang="it-IT"/>
        </a:p>
      </dgm:t>
    </dgm:pt>
    <dgm:pt modelId="{85949AC7-37AB-462C-803B-3FAAC526849D}" type="pres">
      <dgm:prSet presAssocID="{DC694969-FB7A-47A5-B918-753D3EB9F88F}" presName="sibTrans" presStyleLbl="sibTrans1D1" presStyleIdx="1" presStyleCnt="8"/>
      <dgm:spPr/>
      <dgm:t>
        <a:bodyPr/>
        <a:lstStyle/>
        <a:p>
          <a:endParaRPr lang="it-IT"/>
        </a:p>
      </dgm:t>
    </dgm:pt>
    <dgm:pt modelId="{DC92A37A-49EB-4799-B2BA-E68B08813D35}" type="pres">
      <dgm:prSet presAssocID="{DC694969-FB7A-47A5-B918-753D3EB9F88F}" presName="connectorText" presStyleLbl="sibTrans1D1" presStyleIdx="1" presStyleCnt="8"/>
      <dgm:spPr/>
      <dgm:t>
        <a:bodyPr/>
        <a:lstStyle/>
        <a:p>
          <a:endParaRPr lang="it-IT"/>
        </a:p>
      </dgm:t>
    </dgm:pt>
    <dgm:pt modelId="{17A107AC-718C-4057-AA79-8ACA50C8BAF5}" type="pres">
      <dgm:prSet presAssocID="{5402580E-F2B1-4922-A39D-B310549B944B}" presName="node" presStyleLbl="node1" presStyleIdx="2" presStyleCnt="9">
        <dgm:presLayoutVars>
          <dgm:bulletEnabled val="1"/>
        </dgm:presLayoutVars>
      </dgm:prSet>
      <dgm:spPr/>
      <dgm:t>
        <a:bodyPr/>
        <a:lstStyle/>
        <a:p>
          <a:endParaRPr lang="it-IT"/>
        </a:p>
      </dgm:t>
    </dgm:pt>
    <dgm:pt modelId="{9F243C06-CD57-47AF-81FC-83B29B841A42}" type="pres">
      <dgm:prSet presAssocID="{35E8AE6E-AC36-41B3-A345-B35747153CB5}" presName="sibTrans" presStyleLbl="sibTrans1D1" presStyleIdx="2" presStyleCnt="8"/>
      <dgm:spPr/>
      <dgm:t>
        <a:bodyPr/>
        <a:lstStyle/>
        <a:p>
          <a:endParaRPr lang="it-IT"/>
        </a:p>
      </dgm:t>
    </dgm:pt>
    <dgm:pt modelId="{27A49AD8-4D4B-4DB6-B5A3-C047DE3516C8}" type="pres">
      <dgm:prSet presAssocID="{35E8AE6E-AC36-41B3-A345-B35747153CB5}" presName="connectorText" presStyleLbl="sibTrans1D1" presStyleIdx="2" presStyleCnt="8"/>
      <dgm:spPr/>
      <dgm:t>
        <a:bodyPr/>
        <a:lstStyle/>
        <a:p>
          <a:endParaRPr lang="it-IT"/>
        </a:p>
      </dgm:t>
    </dgm:pt>
    <dgm:pt modelId="{341011F2-9351-499A-B1E3-FF2640A98A77}" type="pres">
      <dgm:prSet presAssocID="{679F1C58-0BC6-4EEA-8E5D-9D66CB57B249}" presName="node" presStyleLbl="node1" presStyleIdx="3" presStyleCnt="9">
        <dgm:presLayoutVars>
          <dgm:bulletEnabled val="1"/>
        </dgm:presLayoutVars>
      </dgm:prSet>
      <dgm:spPr/>
      <dgm:t>
        <a:bodyPr/>
        <a:lstStyle/>
        <a:p>
          <a:endParaRPr lang="it-IT"/>
        </a:p>
      </dgm:t>
    </dgm:pt>
    <dgm:pt modelId="{92F08730-23C3-4BEB-84ED-B0EBE9EA9726}" type="pres">
      <dgm:prSet presAssocID="{73C8F84A-E85A-416C-BA1F-90AFE3C00246}" presName="sibTrans" presStyleLbl="sibTrans1D1" presStyleIdx="3" presStyleCnt="8"/>
      <dgm:spPr/>
      <dgm:t>
        <a:bodyPr/>
        <a:lstStyle/>
        <a:p>
          <a:endParaRPr lang="it-IT"/>
        </a:p>
      </dgm:t>
    </dgm:pt>
    <dgm:pt modelId="{B9987A77-9F5F-4C1D-A377-BAA1987C8223}" type="pres">
      <dgm:prSet presAssocID="{73C8F84A-E85A-416C-BA1F-90AFE3C00246}" presName="connectorText" presStyleLbl="sibTrans1D1" presStyleIdx="3" presStyleCnt="8"/>
      <dgm:spPr/>
      <dgm:t>
        <a:bodyPr/>
        <a:lstStyle/>
        <a:p>
          <a:endParaRPr lang="it-IT"/>
        </a:p>
      </dgm:t>
    </dgm:pt>
    <dgm:pt modelId="{ABED3D18-E06C-41CC-BA9B-8EDCF3920D71}" type="pres">
      <dgm:prSet presAssocID="{87ACFC12-0941-4A39-A546-ABBF7F4AE614}" presName="node" presStyleLbl="node1" presStyleIdx="4" presStyleCnt="9">
        <dgm:presLayoutVars>
          <dgm:bulletEnabled val="1"/>
        </dgm:presLayoutVars>
      </dgm:prSet>
      <dgm:spPr/>
      <dgm:t>
        <a:bodyPr/>
        <a:lstStyle/>
        <a:p>
          <a:endParaRPr lang="it-IT"/>
        </a:p>
      </dgm:t>
    </dgm:pt>
    <dgm:pt modelId="{1857140B-63BE-4482-A59E-3041541DF37E}" type="pres">
      <dgm:prSet presAssocID="{1B73903E-AFFB-49CC-8721-3330004AF10B}" presName="sibTrans" presStyleLbl="sibTrans1D1" presStyleIdx="4" presStyleCnt="8"/>
      <dgm:spPr/>
      <dgm:t>
        <a:bodyPr/>
        <a:lstStyle/>
        <a:p>
          <a:endParaRPr lang="it-IT"/>
        </a:p>
      </dgm:t>
    </dgm:pt>
    <dgm:pt modelId="{11ABBF75-2B9B-414B-80C4-8A79B4E81E6B}" type="pres">
      <dgm:prSet presAssocID="{1B73903E-AFFB-49CC-8721-3330004AF10B}" presName="connectorText" presStyleLbl="sibTrans1D1" presStyleIdx="4" presStyleCnt="8"/>
      <dgm:spPr/>
      <dgm:t>
        <a:bodyPr/>
        <a:lstStyle/>
        <a:p>
          <a:endParaRPr lang="it-IT"/>
        </a:p>
      </dgm:t>
    </dgm:pt>
    <dgm:pt modelId="{71928F04-D8A5-4883-B727-F191165DA822}" type="pres">
      <dgm:prSet presAssocID="{6C13B57A-6410-49FB-AD84-A11351C802F2}" presName="node" presStyleLbl="node1" presStyleIdx="5" presStyleCnt="9">
        <dgm:presLayoutVars>
          <dgm:bulletEnabled val="1"/>
        </dgm:presLayoutVars>
      </dgm:prSet>
      <dgm:spPr/>
      <dgm:t>
        <a:bodyPr/>
        <a:lstStyle/>
        <a:p>
          <a:endParaRPr lang="it-IT"/>
        </a:p>
      </dgm:t>
    </dgm:pt>
    <dgm:pt modelId="{E89654D7-8846-48BB-85E5-9C2EA57766A5}" type="pres">
      <dgm:prSet presAssocID="{B0CBA2D5-EB34-4442-B9DF-835B58FA57B3}" presName="sibTrans" presStyleLbl="sibTrans1D1" presStyleIdx="5" presStyleCnt="8"/>
      <dgm:spPr/>
      <dgm:t>
        <a:bodyPr/>
        <a:lstStyle/>
        <a:p>
          <a:endParaRPr lang="it-IT"/>
        </a:p>
      </dgm:t>
    </dgm:pt>
    <dgm:pt modelId="{D3B8D983-16B8-4C45-894D-FFA564DF3BF2}" type="pres">
      <dgm:prSet presAssocID="{B0CBA2D5-EB34-4442-B9DF-835B58FA57B3}" presName="connectorText" presStyleLbl="sibTrans1D1" presStyleIdx="5" presStyleCnt="8"/>
      <dgm:spPr/>
      <dgm:t>
        <a:bodyPr/>
        <a:lstStyle/>
        <a:p>
          <a:endParaRPr lang="it-IT"/>
        </a:p>
      </dgm:t>
    </dgm:pt>
    <dgm:pt modelId="{F8B0CE3B-B93D-47AE-B8A1-99408F090601}" type="pres">
      <dgm:prSet presAssocID="{289299A1-D5C6-4FB7-9D33-FB803147181A}" presName="node" presStyleLbl="node1" presStyleIdx="6" presStyleCnt="9">
        <dgm:presLayoutVars>
          <dgm:bulletEnabled val="1"/>
        </dgm:presLayoutVars>
      </dgm:prSet>
      <dgm:spPr/>
      <dgm:t>
        <a:bodyPr/>
        <a:lstStyle/>
        <a:p>
          <a:endParaRPr lang="it-IT"/>
        </a:p>
      </dgm:t>
    </dgm:pt>
    <dgm:pt modelId="{1260EEE7-4A62-4FB6-9A5C-DAA04D27A115}" type="pres">
      <dgm:prSet presAssocID="{FECEAD88-C46E-4FEF-825F-34384B336F1D}" presName="sibTrans" presStyleLbl="sibTrans1D1" presStyleIdx="6" presStyleCnt="8"/>
      <dgm:spPr/>
      <dgm:t>
        <a:bodyPr/>
        <a:lstStyle/>
        <a:p>
          <a:endParaRPr lang="it-IT"/>
        </a:p>
      </dgm:t>
    </dgm:pt>
    <dgm:pt modelId="{37406F37-4402-43D8-AAA1-BCD4D9904CFD}" type="pres">
      <dgm:prSet presAssocID="{FECEAD88-C46E-4FEF-825F-34384B336F1D}" presName="connectorText" presStyleLbl="sibTrans1D1" presStyleIdx="6" presStyleCnt="8"/>
      <dgm:spPr/>
      <dgm:t>
        <a:bodyPr/>
        <a:lstStyle/>
        <a:p>
          <a:endParaRPr lang="it-IT"/>
        </a:p>
      </dgm:t>
    </dgm:pt>
    <dgm:pt modelId="{51ADEC2F-545D-4FD8-978D-1AD435D353A1}" type="pres">
      <dgm:prSet presAssocID="{CB87D54C-7732-4DD2-A7DF-9EBB76486B72}" presName="node" presStyleLbl="node1" presStyleIdx="7" presStyleCnt="9">
        <dgm:presLayoutVars>
          <dgm:bulletEnabled val="1"/>
        </dgm:presLayoutVars>
      </dgm:prSet>
      <dgm:spPr/>
      <dgm:t>
        <a:bodyPr/>
        <a:lstStyle/>
        <a:p>
          <a:endParaRPr lang="it-IT"/>
        </a:p>
      </dgm:t>
    </dgm:pt>
    <dgm:pt modelId="{6EAA8D1B-CC48-4DE9-A5ED-499AFD44B978}" type="pres">
      <dgm:prSet presAssocID="{28662DF0-8A2B-4E87-9608-5D6CDB3078BF}" presName="sibTrans" presStyleLbl="sibTrans1D1" presStyleIdx="7" presStyleCnt="8"/>
      <dgm:spPr/>
      <dgm:t>
        <a:bodyPr/>
        <a:lstStyle/>
        <a:p>
          <a:endParaRPr lang="it-IT"/>
        </a:p>
      </dgm:t>
    </dgm:pt>
    <dgm:pt modelId="{8283A8BD-0C87-44B3-9966-E14AB0895541}" type="pres">
      <dgm:prSet presAssocID="{28662DF0-8A2B-4E87-9608-5D6CDB3078BF}" presName="connectorText" presStyleLbl="sibTrans1D1" presStyleIdx="7" presStyleCnt="8"/>
      <dgm:spPr/>
      <dgm:t>
        <a:bodyPr/>
        <a:lstStyle/>
        <a:p>
          <a:endParaRPr lang="it-IT"/>
        </a:p>
      </dgm:t>
    </dgm:pt>
    <dgm:pt modelId="{39AB45EB-48C1-4BA3-B591-23A432C98707}" type="pres">
      <dgm:prSet presAssocID="{EE62E4DD-68F5-47AB-A405-CB0266023ECB}" presName="node" presStyleLbl="node1" presStyleIdx="8" presStyleCnt="9">
        <dgm:presLayoutVars>
          <dgm:bulletEnabled val="1"/>
        </dgm:presLayoutVars>
      </dgm:prSet>
      <dgm:spPr/>
      <dgm:t>
        <a:bodyPr/>
        <a:lstStyle/>
        <a:p>
          <a:endParaRPr lang="it-IT"/>
        </a:p>
      </dgm:t>
    </dgm:pt>
  </dgm:ptLst>
  <dgm:cxnLst>
    <dgm:cxn modelId="{AF4C0D44-C23F-4EA3-8A6F-A828EDE8D3FC}" type="presOf" srcId="{35E8AE6E-AC36-41B3-A345-B35747153CB5}" destId="{27A49AD8-4D4B-4DB6-B5A3-C047DE3516C8}" srcOrd="1" destOrd="0" presId="urn:microsoft.com/office/officeart/2016/7/layout/RepeatingBendingProcessNew"/>
    <dgm:cxn modelId="{1BC9EEEE-E275-432E-9178-FCD9A0E13E77}" srcId="{281EC713-0892-4033-AB47-195B64C11A08}" destId="{5402580E-F2B1-4922-A39D-B310549B944B}" srcOrd="2" destOrd="0" parTransId="{B64ED11A-8CB6-407D-9F09-1B407F1CD729}" sibTransId="{35E8AE6E-AC36-41B3-A345-B35747153CB5}"/>
    <dgm:cxn modelId="{2B0C2091-7ABA-41FF-9CF8-89E6964CB0E2}" type="presOf" srcId="{28662DF0-8A2B-4E87-9608-5D6CDB3078BF}" destId="{6EAA8D1B-CC48-4DE9-A5ED-499AFD44B978}" srcOrd="0" destOrd="0" presId="urn:microsoft.com/office/officeart/2016/7/layout/RepeatingBendingProcessNew"/>
    <dgm:cxn modelId="{C7EF63F4-F197-4BB8-B96F-4067C392E8FB}" type="presOf" srcId="{B0CBA2D5-EB34-4442-B9DF-835B58FA57B3}" destId="{D3B8D983-16B8-4C45-894D-FFA564DF3BF2}" srcOrd="1" destOrd="0" presId="urn:microsoft.com/office/officeart/2016/7/layout/RepeatingBendingProcessNew"/>
    <dgm:cxn modelId="{2682EA3A-DAC4-4877-98DF-762484F83ADC}" srcId="{281EC713-0892-4033-AB47-195B64C11A08}" destId="{6C13B57A-6410-49FB-AD84-A11351C802F2}" srcOrd="5" destOrd="0" parTransId="{6ACCC7A8-F1A6-432A-A160-C66E3F1C553C}" sibTransId="{B0CBA2D5-EB34-4442-B9DF-835B58FA57B3}"/>
    <dgm:cxn modelId="{80FCA5D2-5321-4A9D-9981-3B1888714087}" srcId="{281EC713-0892-4033-AB47-195B64C11A08}" destId="{EE62E4DD-68F5-47AB-A405-CB0266023ECB}" srcOrd="8" destOrd="0" parTransId="{A49DD2E2-6EDC-4A8E-9EA1-93F1242CA39F}" sibTransId="{2746FB80-37A4-4DC6-A2D7-BE37C8401F6C}"/>
    <dgm:cxn modelId="{7471CBBC-D8DC-430D-B3C4-6FDE9E0182F8}" type="presOf" srcId="{FECEAD88-C46E-4FEF-825F-34384B336F1D}" destId="{37406F37-4402-43D8-AAA1-BCD4D9904CFD}" srcOrd="1" destOrd="0" presId="urn:microsoft.com/office/officeart/2016/7/layout/RepeatingBendingProcessNew"/>
    <dgm:cxn modelId="{F395B915-4757-4D63-83CC-4BEF599FBEBD}" type="presOf" srcId="{5402580E-F2B1-4922-A39D-B310549B944B}" destId="{17A107AC-718C-4057-AA79-8ACA50C8BAF5}" srcOrd="0" destOrd="0" presId="urn:microsoft.com/office/officeart/2016/7/layout/RepeatingBendingProcessNew"/>
    <dgm:cxn modelId="{F1FE3566-55FA-45E4-A107-DDCE9C8D2057}" type="presOf" srcId="{B0CBA2D5-EB34-4442-B9DF-835B58FA57B3}" destId="{E89654D7-8846-48BB-85E5-9C2EA57766A5}" srcOrd="0" destOrd="0" presId="urn:microsoft.com/office/officeart/2016/7/layout/RepeatingBendingProcessNew"/>
    <dgm:cxn modelId="{261161C0-3283-4867-902D-E2EDB91B5CC3}" type="presOf" srcId="{87ACFC12-0941-4A39-A546-ABBF7F4AE614}" destId="{ABED3D18-E06C-41CC-BA9B-8EDCF3920D71}" srcOrd="0" destOrd="0" presId="urn:microsoft.com/office/officeart/2016/7/layout/RepeatingBendingProcessNew"/>
    <dgm:cxn modelId="{A676FA59-DFA8-461D-9480-B6F47BDF5687}" type="presOf" srcId="{313D40DC-6159-40B9-91E7-BF237FDA2642}" destId="{643A368B-D769-40E0-B791-CC84704FABA7}" srcOrd="0" destOrd="0" presId="urn:microsoft.com/office/officeart/2016/7/layout/RepeatingBendingProcessNew"/>
    <dgm:cxn modelId="{429B765E-5376-4870-8FD4-923498E0779A}" type="presOf" srcId="{1B73903E-AFFB-49CC-8721-3330004AF10B}" destId="{1857140B-63BE-4482-A59E-3041541DF37E}" srcOrd="0" destOrd="0" presId="urn:microsoft.com/office/officeart/2016/7/layout/RepeatingBendingProcessNew"/>
    <dgm:cxn modelId="{CD3CD2DB-F19C-4291-85FB-7C60A779F887}" type="presOf" srcId="{679F1C58-0BC6-4EEA-8E5D-9D66CB57B249}" destId="{341011F2-9351-499A-B1E3-FF2640A98A77}" srcOrd="0" destOrd="0" presId="urn:microsoft.com/office/officeart/2016/7/layout/RepeatingBendingProcessNew"/>
    <dgm:cxn modelId="{C257D318-74D3-4166-BF46-E829186621B5}" type="presOf" srcId="{EE62E4DD-68F5-47AB-A405-CB0266023ECB}" destId="{39AB45EB-48C1-4BA3-B591-23A432C98707}" srcOrd="0" destOrd="0" presId="urn:microsoft.com/office/officeart/2016/7/layout/RepeatingBendingProcessNew"/>
    <dgm:cxn modelId="{0E2A9A86-BDFF-4475-ADC1-75ED131573F3}" srcId="{281EC713-0892-4033-AB47-195B64C11A08}" destId="{679F1C58-0BC6-4EEA-8E5D-9D66CB57B249}" srcOrd="3" destOrd="0" parTransId="{E8A32150-8A65-482A-856D-55F01A958581}" sibTransId="{73C8F84A-E85A-416C-BA1F-90AFE3C00246}"/>
    <dgm:cxn modelId="{7AD0766D-34B9-4F00-802D-221A47980976}" type="presOf" srcId="{289299A1-D5C6-4FB7-9D33-FB803147181A}" destId="{F8B0CE3B-B93D-47AE-B8A1-99408F090601}" srcOrd="0" destOrd="0" presId="urn:microsoft.com/office/officeart/2016/7/layout/RepeatingBendingProcessNew"/>
    <dgm:cxn modelId="{F90AF705-CD58-4DD7-A305-7F488F8CC917}" srcId="{281EC713-0892-4033-AB47-195B64C11A08}" destId="{25580DE2-40E5-4549-9F58-480259BA47ED}" srcOrd="1" destOrd="0" parTransId="{A6E2C075-0535-45E5-A0A6-441F921421BE}" sibTransId="{DC694969-FB7A-47A5-B918-753D3EB9F88F}"/>
    <dgm:cxn modelId="{AFF6C9F2-7A57-4296-971F-F56CAFC895F1}" srcId="{281EC713-0892-4033-AB47-195B64C11A08}" destId="{87ACFC12-0941-4A39-A546-ABBF7F4AE614}" srcOrd="4" destOrd="0" parTransId="{F7F6E9FD-D98E-404E-8B3C-D278270EBE01}" sibTransId="{1B73903E-AFFB-49CC-8721-3330004AF10B}"/>
    <dgm:cxn modelId="{8D8FF4F9-63A8-4849-86B9-512C4DD215EB}" type="presOf" srcId="{281EC713-0892-4033-AB47-195B64C11A08}" destId="{BEE829AA-012F-45E7-A340-98A161C56645}" srcOrd="0" destOrd="0" presId="urn:microsoft.com/office/officeart/2016/7/layout/RepeatingBendingProcessNew"/>
    <dgm:cxn modelId="{5D4B6CD4-DE76-4CE0-8ECD-652CF658A575}" srcId="{281EC713-0892-4033-AB47-195B64C11A08}" destId="{289299A1-D5C6-4FB7-9D33-FB803147181A}" srcOrd="6" destOrd="0" parTransId="{2F790558-7F81-4845-8A09-D86E094FB3F2}" sibTransId="{FECEAD88-C46E-4FEF-825F-34384B336F1D}"/>
    <dgm:cxn modelId="{EBF82A32-C2BD-411C-A9C4-785EE52DF5ED}" type="presOf" srcId="{92546288-AC73-4E65-8265-E6B664163F56}" destId="{A80FD132-686E-4959-AA4A-2F4109281F24}" srcOrd="1" destOrd="0" presId="urn:microsoft.com/office/officeart/2016/7/layout/RepeatingBendingProcessNew"/>
    <dgm:cxn modelId="{74E335E0-55D8-4B8B-8ED1-B847783D9A64}" srcId="{281EC713-0892-4033-AB47-195B64C11A08}" destId="{CB87D54C-7732-4DD2-A7DF-9EBB76486B72}" srcOrd="7" destOrd="0" parTransId="{3B6591A5-50D6-4B13-BB67-35C185563DCE}" sibTransId="{28662DF0-8A2B-4E87-9608-5D6CDB3078BF}"/>
    <dgm:cxn modelId="{AEE00D50-C9D7-4645-B782-53445EF770BE}" type="presOf" srcId="{DC694969-FB7A-47A5-B918-753D3EB9F88F}" destId="{85949AC7-37AB-462C-803B-3FAAC526849D}" srcOrd="0" destOrd="0" presId="urn:microsoft.com/office/officeart/2016/7/layout/RepeatingBendingProcessNew"/>
    <dgm:cxn modelId="{C983B866-0602-4ABF-940B-9E9BEB9ADB8D}" type="presOf" srcId="{CB87D54C-7732-4DD2-A7DF-9EBB76486B72}" destId="{51ADEC2F-545D-4FD8-978D-1AD435D353A1}" srcOrd="0" destOrd="0" presId="urn:microsoft.com/office/officeart/2016/7/layout/RepeatingBendingProcessNew"/>
    <dgm:cxn modelId="{97B94036-6D71-4740-BE83-C1D36AFC454E}" type="presOf" srcId="{35E8AE6E-AC36-41B3-A345-B35747153CB5}" destId="{9F243C06-CD57-47AF-81FC-83B29B841A42}" srcOrd="0" destOrd="0" presId="urn:microsoft.com/office/officeart/2016/7/layout/RepeatingBendingProcessNew"/>
    <dgm:cxn modelId="{2086DD4D-675F-4424-86C2-5FD9A7C5FF37}" type="presOf" srcId="{DC694969-FB7A-47A5-B918-753D3EB9F88F}" destId="{DC92A37A-49EB-4799-B2BA-E68B08813D35}" srcOrd="1" destOrd="0" presId="urn:microsoft.com/office/officeart/2016/7/layout/RepeatingBendingProcessNew"/>
    <dgm:cxn modelId="{B4C977DF-7D69-4125-817D-D0F81E6B6BB6}" type="presOf" srcId="{73C8F84A-E85A-416C-BA1F-90AFE3C00246}" destId="{B9987A77-9F5F-4C1D-A377-BAA1987C8223}" srcOrd="1" destOrd="0" presId="urn:microsoft.com/office/officeart/2016/7/layout/RepeatingBendingProcessNew"/>
    <dgm:cxn modelId="{E89B6027-6728-434D-A86A-3CD651ECE416}" type="presOf" srcId="{25580DE2-40E5-4549-9F58-480259BA47ED}" destId="{5D7FA911-BF16-45FE-B2E0-37AEAA0B1FE8}" srcOrd="0" destOrd="0" presId="urn:microsoft.com/office/officeart/2016/7/layout/RepeatingBendingProcessNew"/>
    <dgm:cxn modelId="{A04A813A-CC81-4CFC-B32B-1C8B12DE2380}" type="presOf" srcId="{92546288-AC73-4E65-8265-E6B664163F56}" destId="{F5FC59F2-E619-45DF-A5C3-1CA650FC68AF}" srcOrd="0" destOrd="0" presId="urn:microsoft.com/office/officeart/2016/7/layout/RepeatingBendingProcessNew"/>
    <dgm:cxn modelId="{4B3BEDB1-A976-4830-B720-0541B578F094}" type="presOf" srcId="{1B73903E-AFFB-49CC-8721-3330004AF10B}" destId="{11ABBF75-2B9B-414B-80C4-8A79B4E81E6B}" srcOrd="1" destOrd="0" presId="urn:microsoft.com/office/officeart/2016/7/layout/RepeatingBendingProcessNew"/>
    <dgm:cxn modelId="{2C5A6E69-3E27-4C23-96F1-6D2E60407BCE}" type="presOf" srcId="{28662DF0-8A2B-4E87-9608-5D6CDB3078BF}" destId="{8283A8BD-0C87-44B3-9966-E14AB0895541}" srcOrd="1" destOrd="0" presId="urn:microsoft.com/office/officeart/2016/7/layout/RepeatingBendingProcessNew"/>
    <dgm:cxn modelId="{D7882859-6A1E-4B8A-9645-C1B59F0D84A6}" type="presOf" srcId="{6C13B57A-6410-49FB-AD84-A11351C802F2}" destId="{71928F04-D8A5-4883-B727-F191165DA822}" srcOrd="0" destOrd="0" presId="urn:microsoft.com/office/officeart/2016/7/layout/RepeatingBendingProcessNew"/>
    <dgm:cxn modelId="{B26316D3-8B1C-455C-9DC5-85DF4133CB13}" type="presOf" srcId="{73C8F84A-E85A-416C-BA1F-90AFE3C00246}" destId="{92F08730-23C3-4BEB-84ED-B0EBE9EA9726}" srcOrd="0" destOrd="0" presId="urn:microsoft.com/office/officeart/2016/7/layout/RepeatingBendingProcessNew"/>
    <dgm:cxn modelId="{02C40E6D-5050-4611-8724-4538D6F3E9A3}" srcId="{281EC713-0892-4033-AB47-195B64C11A08}" destId="{313D40DC-6159-40B9-91E7-BF237FDA2642}" srcOrd="0" destOrd="0" parTransId="{CC03E36C-AB98-461D-9B3D-5C3D34FF006D}" sibTransId="{92546288-AC73-4E65-8265-E6B664163F56}"/>
    <dgm:cxn modelId="{D0E38B5A-C010-42AC-9878-C20AC9D9162C}" type="presOf" srcId="{FECEAD88-C46E-4FEF-825F-34384B336F1D}" destId="{1260EEE7-4A62-4FB6-9A5C-DAA04D27A115}" srcOrd="0" destOrd="0" presId="urn:microsoft.com/office/officeart/2016/7/layout/RepeatingBendingProcessNew"/>
    <dgm:cxn modelId="{46C67212-63FA-4192-B6AF-8719E67A4664}" type="presParOf" srcId="{BEE829AA-012F-45E7-A340-98A161C56645}" destId="{643A368B-D769-40E0-B791-CC84704FABA7}" srcOrd="0" destOrd="0" presId="urn:microsoft.com/office/officeart/2016/7/layout/RepeatingBendingProcessNew"/>
    <dgm:cxn modelId="{3B567706-A558-43ED-B6D1-5FA5F4383821}" type="presParOf" srcId="{BEE829AA-012F-45E7-A340-98A161C56645}" destId="{F5FC59F2-E619-45DF-A5C3-1CA650FC68AF}" srcOrd="1" destOrd="0" presId="urn:microsoft.com/office/officeart/2016/7/layout/RepeatingBendingProcessNew"/>
    <dgm:cxn modelId="{E65B3FC9-1C0B-4434-8070-DAAA2FD027CB}" type="presParOf" srcId="{F5FC59F2-E619-45DF-A5C3-1CA650FC68AF}" destId="{A80FD132-686E-4959-AA4A-2F4109281F24}" srcOrd="0" destOrd="0" presId="urn:microsoft.com/office/officeart/2016/7/layout/RepeatingBendingProcessNew"/>
    <dgm:cxn modelId="{B1306071-DECD-42A8-926B-38BE04AE4739}" type="presParOf" srcId="{BEE829AA-012F-45E7-A340-98A161C56645}" destId="{5D7FA911-BF16-45FE-B2E0-37AEAA0B1FE8}" srcOrd="2" destOrd="0" presId="urn:microsoft.com/office/officeart/2016/7/layout/RepeatingBendingProcessNew"/>
    <dgm:cxn modelId="{E73BFA1D-734B-4200-8EBB-9ADBB8F0BD90}" type="presParOf" srcId="{BEE829AA-012F-45E7-A340-98A161C56645}" destId="{85949AC7-37AB-462C-803B-3FAAC526849D}" srcOrd="3" destOrd="0" presId="urn:microsoft.com/office/officeart/2016/7/layout/RepeatingBendingProcessNew"/>
    <dgm:cxn modelId="{D199089B-277C-4052-A951-CF87B2935579}" type="presParOf" srcId="{85949AC7-37AB-462C-803B-3FAAC526849D}" destId="{DC92A37A-49EB-4799-B2BA-E68B08813D35}" srcOrd="0" destOrd="0" presId="urn:microsoft.com/office/officeart/2016/7/layout/RepeatingBendingProcessNew"/>
    <dgm:cxn modelId="{5454260A-0782-4FCD-AA39-AF6507FCE0DE}" type="presParOf" srcId="{BEE829AA-012F-45E7-A340-98A161C56645}" destId="{17A107AC-718C-4057-AA79-8ACA50C8BAF5}" srcOrd="4" destOrd="0" presId="urn:microsoft.com/office/officeart/2016/7/layout/RepeatingBendingProcessNew"/>
    <dgm:cxn modelId="{812B6F98-0D38-42B7-945C-1CDAB2B32983}" type="presParOf" srcId="{BEE829AA-012F-45E7-A340-98A161C56645}" destId="{9F243C06-CD57-47AF-81FC-83B29B841A42}" srcOrd="5" destOrd="0" presId="urn:microsoft.com/office/officeart/2016/7/layout/RepeatingBendingProcessNew"/>
    <dgm:cxn modelId="{A0D9E98F-52B3-4287-AAA3-9E3147FD379F}" type="presParOf" srcId="{9F243C06-CD57-47AF-81FC-83B29B841A42}" destId="{27A49AD8-4D4B-4DB6-B5A3-C047DE3516C8}" srcOrd="0" destOrd="0" presId="urn:microsoft.com/office/officeart/2016/7/layout/RepeatingBendingProcessNew"/>
    <dgm:cxn modelId="{8B644080-6203-44B5-BA4D-CABCDB7490E6}" type="presParOf" srcId="{BEE829AA-012F-45E7-A340-98A161C56645}" destId="{341011F2-9351-499A-B1E3-FF2640A98A77}" srcOrd="6" destOrd="0" presId="urn:microsoft.com/office/officeart/2016/7/layout/RepeatingBendingProcessNew"/>
    <dgm:cxn modelId="{179DE597-C834-4DDE-A433-ED90B02D1331}" type="presParOf" srcId="{BEE829AA-012F-45E7-A340-98A161C56645}" destId="{92F08730-23C3-4BEB-84ED-B0EBE9EA9726}" srcOrd="7" destOrd="0" presId="urn:microsoft.com/office/officeart/2016/7/layout/RepeatingBendingProcessNew"/>
    <dgm:cxn modelId="{8D39BB31-774C-481A-A656-E1F96A2A1AE2}" type="presParOf" srcId="{92F08730-23C3-4BEB-84ED-B0EBE9EA9726}" destId="{B9987A77-9F5F-4C1D-A377-BAA1987C8223}" srcOrd="0" destOrd="0" presId="urn:microsoft.com/office/officeart/2016/7/layout/RepeatingBendingProcessNew"/>
    <dgm:cxn modelId="{BA184D82-7973-40ED-9F2C-7A6522943D89}" type="presParOf" srcId="{BEE829AA-012F-45E7-A340-98A161C56645}" destId="{ABED3D18-E06C-41CC-BA9B-8EDCF3920D71}" srcOrd="8" destOrd="0" presId="urn:microsoft.com/office/officeart/2016/7/layout/RepeatingBendingProcessNew"/>
    <dgm:cxn modelId="{6E756944-0ED2-4639-BA50-6B5657ECBC33}" type="presParOf" srcId="{BEE829AA-012F-45E7-A340-98A161C56645}" destId="{1857140B-63BE-4482-A59E-3041541DF37E}" srcOrd="9" destOrd="0" presId="urn:microsoft.com/office/officeart/2016/7/layout/RepeatingBendingProcessNew"/>
    <dgm:cxn modelId="{00466BD4-F137-42DF-89DF-80A11B7A0058}" type="presParOf" srcId="{1857140B-63BE-4482-A59E-3041541DF37E}" destId="{11ABBF75-2B9B-414B-80C4-8A79B4E81E6B}" srcOrd="0" destOrd="0" presId="urn:microsoft.com/office/officeart/2016/7/layout/RepeatingBendingProcessNew"/>
    <dgm:cxn modelId="{BA815C8D-976F-4026-B154-EB43B4E50E41}" type="presParOf" srcId="{BEE829AA-012F-45E7-A340-98A161C56645}" destId="{71928F04-D8A5-4883-B727-F191165DA822}" srcOrd="10" destOrd="0" presId="urn:microsoft.com/office/officeart/2016/7/layout/RepeatingBendingProcessNew"/>
    <dgm:cxn modelId="{B4CEF89F-6244-41F8-B56F-7A9FF25B35B5}" type="presParOf" srcId="{BEE829AA-012F-45E7-A340-98A161C56645}" destId="{E89654D7-8846-48BB-85E5-9C2EA57766A5}" srcOrd="11" destOrd="0" presId="urn:microsoft.com/office/officeart/2016/7/layout/RepeatingBendingProcessNew"/>
    <dgm:cxn modelId="{ADC87867-BB7F-49EC-B490-E89FCEEEDF87}" type="presParOf" srcId="{E89654D7-8846-48BB-85E5-9C2EA57766A5}" destId="{D3B8D983-16B8-4C45-894D-FFA564DF3BF2}" srcOrd="0" destOrd="0" presId="urn:microsoft.com/office/officeart/2016/7/layout/RepeatingBendingProcessNew"/>
    <dgm:cxn modelId="{7D21F646-A8E1-4671-B32F-4265F8F2F5D0}" type="presParOf" srcId="{BEE829AA-012F-45E7-A340-98A161C56645}" destId="{F8B0CE3B-B93D-47AE-B8A1-99408F090601}" srcOrd="12" destOrd="0" presId="urn:microsoft.com/office/officeart/2016/7/layout/RepeatingBendingProcessNew"/>
    <dgm:cxn modelId="{3097605C-5AB6-460F-AE28-02E8017BEFB0}" type="presParOf" srcId="{BEE829AA-012F-45E7-A340-98A161C56645}" destId="{1260EEE7-4A62-4FB6-9A5C-DAA04D27A115}" srcOrd="13" destOrd="0" presId="urn:microsoft.com/office/officeart/2016/7/layout/RepeatingBendingProcessNew"/>
    <dgm:cxn modelId="{7AFC30BA-7015-49A9-8D70-7E0D88D33D7E}" type="presParOf" srcId="{1260EEE7-4A62-4FB6-9A5C-DAA04D27A115}" destId="{37406F37-4402-43D8-AAA1-BCD4D9904CFD}" srcOrd="0" destOrd="0" presId="urn:microsoft.com/office/officeart/2016/7/layout/RepeatingBendingProcessNew"/>
    <dgm:cxn modelId="{459A0954-A419-4E27-8C00-961BB29A8B3B}" type="presParOf" srcId="{BEE829AA-012F-45E7-A340-98A161C56645}" destId="{51ADEC2F-545D-4FD8-978D-1AD435D353A1}" srcOrd="14" destOrd="0" presId="urn:microsoft.com/office/officeart/2016/7/layout/RepeatingBendingProcessNew"/>
    <dgm:cxn modelId="{89B37425-CA42-422F-8F51-D5BE94986AB7}" type="presParOf" srcId="{BEE829AA-012F-45E7-A340-98A161C56645}" destId="{6EAA8D1B-CC48-4DE9-A5ED-499AFD44B978}" srcOrd="15" destOrd="0" presId="urn:microsoft.com/office/officeart/2016/7/layout/RepeatingBendingProcessNew"/>
    <dgm:cxn modelId="{0E259A5A-DD83-44BE-907E-CC3835A48FCE}" type="presParOf" srcId="{6EAA8D1B-CC48-4DE9-A5ED-499AFD44B978}" destId="{8283A8BD-0C87-44B3-9966-E14AB0895541}" srcOrd="0" destOrd="0" presId="urn:microsoft.com/office/officeart/2016/7/layout/RepeatingBendingProcessNew"/>
    <dgm:cxn modelId="{D89E814F-02CC-4889-84A6-E83BFEDFA859}" type="presParOf" srcId="{BEE829AA-012F-45E7-A340-98A161C56645}" destId="{39AB45EB-48C1-4BA3-B591-23A432C98707}"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BDD5691-4631-4312-9FB8-EB41F243E3E7}" type="datetimeFigureOut">
              <a:rPr lang="it-IT" smtClean="0"/>
              <a:t>30/06/2018</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6117B0-4460-4BE2-8736-8A128EF491C8}" type="slidenum">
              <a:rPr lang="it-IT" smtClean="0"/>
              <a:t>‹N›</a:t>
            </a:fld>
            <a:endParaRPr lang="it-IT"/>
          </a:p>
        </p:txBody>
      </p:sp>
    </p:spTree>
    <p:extLst>
      <p:ext uri="{BB962C8B-B14F-4D97-AF65-F5344CB8AC3E}">
        <p14:creationId xmlns:p14="http://schemas.microsoft.com/office/powerpoint/2010/main" val="25199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B389622-6EBF-4744-B5FB-BEA2B2F3172B}" type="slidenum">
              <a:rPr lang="it-IT" smtClean="0">
                <a:solidFill>
                  <a:prstClr val="black"/>
                </a:solidFill>
              </a:rPr>
              <a:pPr/>
              <a:t>9</a:t>
            </a:fld>
            <a:endParaRPr lang="it-IT">
              <a:solidFill>
                <a:prstClr val="black"/>
              </a:solidFill>
            </a:endParaRPr>
          </a:p>
        </p:txBody>
      </p:sp>
    </p:spTree>
    <p:extLst>
      <p:ext uri="{BB962C8B-B14F-4D97-AF65-F5344CB8AC3E}">
        <p14:creationId xmlns:p14="http://schemas.microsoft.com/office/powerpoint/2010/main" val="170422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346316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07584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41879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115527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22271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968115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6/30/2018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059014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80874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13080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375381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6/30/2018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52043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182401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419914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61200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6/30/2018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133972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6/30/2018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85250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6/30/2018</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‹N›</a:t>
            </a:fld>
            <a:endParaRPr lang="en-US" dirty="0">
              <a:solidFill>
                <a:srgbClr val="90C226"/>
              </a:solidFill>
            </a:endParaRPr>
          </a:p>
        </p:txBody>
      </p:sp>
    </p:spTree>
    <p:extLst>
      <p:ext uri="{BB962C8B-B14F-4D97-AF65-F5344CB8AC3E}">
        <p14:creationId xmlns:p14="http://schemas.microsoft.com/office/powerpoint/2010/main" val="317949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tateofmind.it/tag/dipendenze/"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 name="Segnaposto contenuto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555" y="149469"/>
            <a:ext cx="8899447" cy="6216161"/>
          </a:xfrm>
        </p:spPr>
      </p:pic>
    </p:spTree>
    <p:extLst>
      <p:ext uri="{BB962C8B-B14F-4D97-AF65-F5344CB8AC3E}">
        <p14:creationId xmlns:p14="http://schemas.microsoft.com/office/powerpoint/2010/main" val="2670902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00" b="1" dirty="0">
                <a:solidFill>
                  <a:schemeClr val="accent1">
                    <a:lumMod val="75000"/>
                  </a:schemeClr>
                </a:solidFill>
                <a:latin typeface="Verdana" panose="020B0604030504040204" pitchFamily="34" charset="0"/>
                <a:ea typeface="Verdana" panose="020B0604030504040204" pitchFamily="34" charset="0"/>
              </a:rPr>
              <a:t>Dall’industria 4.0 alla società 5.0: il contributo del Giappone alla IV rivoluzione industriale</a:t>
            </a:r>
            <a:r>
              <a:rPr lang="it-IT" dirty="0"/>
              <a:t/>
            </a:r>
            <a:br>
              <a:rPr lang="it-IT" dirty="0"/>
            </a:br>
            <a:endParaRPr lang="it-IT" dirty="0"/>
          </a:p>
        </p:txBody>
      </p:sp>
      <p:sp>
        <p:nvSpPr>
          <p:cNvPr id="3" name="Segnaposto contenuto 2"/>
          <p:cNvSpPr>
            <a:spLocks noGrp="1"/>
          </p:cNvSpPr>
          <p:nvPr>
            <p:ph idx="1"/>
          </p:nvPr>
        </p:nvSpPr>
        <p:spPr>
          <a:xfrm>
            <a:off x="4043387" y="1652103"/>
            <a:ext cx="5763223" cy="3880773"/>
          </a:xfrm>
        </p:spPr>
        <p:txBody>
          <a:bodyPr>
            <a:noAutofit/>
          </a:bodyPr>
          <a:lstStyle/>
          <a:p>
            <a:pPr marL="0" indent="0" algn="just">
              <a:buNone/>
            </a:pPr>
            <a:r>
              <a:rPr lang="it-IT" dirty="0">
                <a:latin typeface="Verdana" panose="020B0604030504040204" pitchFamily="34" charset="0"/>
                <a:ea typeface="Verdana" panose="020B0604030504040204" pitchFamily="34" charset="0"/>
              </a:rPr>
              <a:t>«..Il Giappone sta affrontando a pieno regime l’</a:t>
            </a:r>
            <a:r>
              <a:rPr lang="it-IT" b="1" dirty="0">
                <a:latin typeface="Verdana" panose="020B0604030504040204" pitchFamily="34" charset="0"/>
                <a:ea typeface="Verdana" panose="020B0604030504040204" pitchFamily="34" charset="0"/>
              </a:rPr>
              <a:t>industria 4.0 </a:t>
            </a:r>
            <a:r>
              <a:rPr lang="it-IT" dirty="0">
                <a:latin typeface="Verdana" panose="020B0604030504040204" pitchFamily="34" charset="0"/>
                <a:ea typeface="Verdana" panose="020B0604030504040204" pitchFamily="34" charset="0"/>
              </a:rPr>
              <a:t>e la </a:t>
            </a:r>
            <a:r>
              <a:rPr lang="it-IT" b="1" dirty="0">
                <a:latin typeface="Verdana" panose="020B0604030504040204" pitchFamily="34" charset="0"/>
                <a:ea typeface="Verdana" panose="020B0604030504040204" pitchFamily="34" charset="0"/>
              </a:rPr>
              <a:t>digitalizzazione</a:t>
            </a:r>
            <a:r>
              <a:rPr lang="it-IT" dirty="0">
                <a:latin typeface="Verdana" panose="020B0604030504040204" pitchFamily="34" charset="0"/>
                <a:ea typeface="Verdana" panose="020B0604030504040204" pitchFamily="34" charset="0"/>
              </a:rPr>
              <a:t>, tanto che questa è una delle voci principali del piano di progetti strategici promossi dal governo con investimenti pubblico-privati da 600 miliardi di yen, pari a 4 miliardi di euro complessivi. Allo stesso tempo, sul tema della condivisione dei dati il modello giapponese sta puntando a un successivo traguardo: la diffusione della </a:t>
            </a:r>
            <a:r>
              <a:rPr lang="it-IT" b="1" dirty="0">
                <a:latin typeface="Verdana" panose="020B0604030504040204" pitchFamily="34" charset="0"/>
                <a:ea typeface="Verdana" panose="020B0604030504040204" pitchFamily="34" charset="0"/>
              </a:rPr>
              <a:t>società 5.0</a:t>
            </a:r>
            <a:r>
              <a:rPr lang="it-IT" dirty="0">
                <a:latin typeface="Verdana" panose="020B0604030504040204" pitchFamily="34" charset="0"/>
                <a:ea typeface="Verdana" panose="020B0604030504040204" pitchFamily="34" charset="0"/>
              </a:rPr>
              <a:t>. Questo concetto implica una nuova società intelligente, che assorbe le innovazioni della quarta rivoluzione industriale non solo per migliorare la produttività, ma anche per aiutare a risolvere problemi sociali.»</a:t>
            </a:r>
          </a:p>
          <a:p>
            <a:pPr marL="0" indent="0">
              <a:buNone/>
            </a:pPr>
            <a:r>
              <a:rPr lang="it-IT" sz="1400" dirty="0"/>
              <a:t>Fonte: La Stampa del 19/10/2017</a:t>
            </a:r>
            <a:endParaRPr lang="it-IT" dirty="0"/>
          </a:p>
        </p:txBody>
      </p:sp>
      <p:pic>
        <p:nvPicPr>
          <p:cNvPr id="5" name="Immagine 4">
            <a:extLst>
              <a:ext uri="{FF2B5EF4-FFF2-40B4-BE49-F238E27FC236}">
                <a16:creationId xmlns:a16="http://schemas.microsoft.com/office/drawing/2014/main" xmlns="" id="{655AFE06-349A-4905-9346-F31064FA74CC}"/>
              </a:ext>
            </a:extLst>
          </p:cNvPr>
          <p:cNvPicPr>
            <a:picLocks noChangeAspect="1"/>
          </p:cNvPicPr>
          <p:nvPr/>
        </p:nvPicPr>
        <p:blipFill rotWithShape="1">
          <a:blip r:embed="rId2">
            <a:extLst>
              <a:ext uri="{28A0092B-C50C-407E-A947-70E740481C1C}">
                <a14:useLocalDpi xmlns:a14="http://schemas.microsoft.com/office/drawing/2010/main" val="0"/>
              </a:ext>
            </a:extLst>
          </a:blip>
          <a:srcRect l="21930" r="22069"/>
          <a:stretch/>
        </p:blipFill>
        <p:spPr>
          <a:xfrm>
            <a:off x="677333" y="2158009"/>
            <a:ext cx="3110817" cy="3374867"/>
          </a:xfrm>
          <a:prstGeom prst="rect">
            <a:avLst/>
          </a:prstGeom>
        </p:spPr>
      </p:pic>
    </p:spTree>
    <p:extLst>
      <p:ext uri="{BB962C8B-B14F-4D97-AF65-F5344CB8AC3E}">
        <p14:creationId xmlns:p14="http://schemas.microsoft.com/office/powerpoint/2010/main" val="250173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64FCA37C-54CC-4598-BC4F-EEC69AB53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167" y="1930400"/>
            <a:ext cx="5283289" cy="3566219"/>
          </a:xfrm>
          <a:prstGeom prst="rect">
            <a:avLst/>
          </a:prstGeom>
        </p:spPr>
      </p:pic>
      <p:sp>
        <p:nvSpPr>
          <p:cNvPr id="2" name="Titolo 1"/>
          <p:cNvSpPr>
            <a:spLocks noGrp="1"/>
          </p:cNvSpPr>
          <p:nvPr>
            <p:ph type="title"/>
          </p:nvPr>
        </p:nvSpPr>
        <p:spPr>
          <a:xfrm>
            <a:off x="459492" y="766852"/>
            <a:ext cx="8596668" cy="1320800"/>
          </a:xfrm>
        </p:spPr>
        <p:txBody>
          <a:bodyPr anchor="t">
            <a:normAutofit/>
          </a:bodyPr>
          <a:lstStyle/>
          <a:p>
            <a:r>
              <a:rPr lang="it-IT" sz="2400" b="1" dirty="0">
                <a:solidFill>
                  <a:schemeClr val="accent1">
                    <a:lumMod val="75000"/>
                  </a:schemeClr>
                </a:solidFill>
                <a:latin typeface="Verdana" panose="020B0604030504040204" pitchFamily="34" charset="0"/>
                <a:ea typeface="Verdana" panose="020B0604030504040204" pitchFamily="34" charset="0"/>
              </a:rPr>
              <a:t>Società, individuo e nuove tecnologie</a:t>
            </a:r>
          </a:p>
        </p:txBody>
      </p:sp>
      <p:sp>
        <p:nvSpPr>
          <p:cNvPr id="3" name="Segnaposto contenuto 2"/>
          <p:cNvSpPr>
            <a:spLocks noGrp="1"/>
          </p:cNvSpPr>
          <p:nvPr>
            <p:ph idx="1"/>
          </p:nvPr>
        </p:nvSpPr>
        <p:spPr>
          <a:xfrm>
            <a:off x="459492" y="2087652"/>
            <a:ext cx="4258282" cy="3880773"/>
          </a:xfrm>
        </p:spPr>
        <p:txBody>
          <a:bodyPr>
            <a:normAutofit/>
          </a:bodyPr>
          <a:lstStyle/>
          <a:p>
            <a:pPr marL="0" indent="0" algn="just">
              <a:buNone/>
            </a:pPr>
            <a:r>
              <a:rPr lang="it-IT" dirty="0">
                <a:latin typeface="Verdana" panose="020B0604030504040204" pitchFamily="34" charset="0"/>
                <a:ea typeface="Verdana" panose="020B0604030504040204" pitchFamily="34" charset="0"/>
              </a:rPr>
              <a:t>L’avvento di internet ha modificato profondamente le relazioni umane. Oggi è sufficiente spingere un tasto del computer per entrare subito in contatto con il resto del mondo. </a:t>
            </a:r>
          </a:p>
          <a:p>
            <a:pPr marL="0" indent="0" algn="just">
              <a:buNone/>
            </a:pPr>
            <a:endParaRPr lang="it-IT" dirty="0">
              <a:latin typeface="Verdana" panose="020B0604030504040204" pitchFamily="34" charset="0"/>
              <a:ea typeface="Verdana" panose="020B0604030504040204" pitchFamily="34" charset="0"/>
            </a:endParaRPr>
          </a:p>
          <a:p>
            <a:pPr marL="0" indent="0" algn="just">
              <a:buNone/>
            </a:pPr>
            <a:r>
              <a:rPr lang="it-IT" dirty="0">
                <a:latin typeface="Verdana" panose="020B0604030504040204" pitchFamily="34" charset="0"/>
                <a:ea typeface="Verdana" panose="020B0604030504040204" pitchFamily="34" charset="0"/>
              </a:rPr>
              <a:t>I social network offrono la grande opportunità di coltivare amicizie nuove e di abbattere ogni confine.</a:t>
            </a:r>
          </a:p>
        </p:txBody>
      </p:sp>
    </p:spTree>
    <p:extLst>
      <p:ext uri="{BB962C8B-B14F-4D97-AF65-F5344CB8AC3E}">
        <p14:creationId xmlns:p14="http://schemas.microsoft.com/office/powerpoint/2010/main" val="161670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41850"/>
            <a:ext cx="8596668" cy="732183"/>
          </a:xfrm>
        </p:spPr>
        <p:txBody>
          <a:bodyPr>
            <a:normAutofit/>
          </a:bodyPr>
          <a:lstStyle/>
          <a:p>
            <a:pPr algn="ctr"/>
            <a:r>
              <a:rPr lang="it-IT" sz="2400" b="1" dirty="0">
                <a:solidFill>
                  <a:schemeClr val="accent1">
                    <a:lumMod val="75000"/>
                  </a:schemeClr>
                </a:solidFill>
                <a:latin typeface="Verdana" panose="020B0604030504040204" pitchFamily="34" charset="0"/>
                <a:ea typeface="Verdana" panose="020B0604030504040204" pitchFamily="34" charset="0"/>
              </a:rPr>
              <a:t>La tecnologia fa parte della nostra vita</a:t>
            </a:r>
          </a:p>
        </p:txBody>
      </p:sp>
      <p:sp>
        <p:nvSpPr>
          <p:cNvPr id="3" name="Segnaposto contenuto 2"/>
          <p:cNvSpPr>
            <a:spLocks noGrp="1"/>
          </p:cNvSpPr>
          <p:nvPr>
            <p:ph idx="1"/>
          </p:nvPr>
        </p:nvSpPr>
        <p:spPr>
          <a:xfrm>
            <a:off x="2767835" y="1192693"/>
            <a:ext cx="2887502" cy="775252"/>
          </a:xfrm>
        </p:spPr>
        <p:txBody>
          <a:bodyPr>
            <a:normAutofit/>
          </a:bodyPr>
          <a:lstStyle/>
          <a:p>
            <a:pPr marL="0" indent="0" algn="ctr">
              <a:lnSpc>
                <a:spcPct val="110000"/>
              </a:lnSpc>
              <a:buNone/>
            </a:pPr>
            <a:r>
              <a:rPr lang="it-IT" sz="2000" b="1" dirty="0">
                <a:latin typeface="Verdana" panose="020B0604030504040204" pitchFamily="34" charset="0"/>
                <a:ea typeface="Verdana" panose="020B0604030504040204" pitchFamily="34" charset="0"/>
              </a:rPr>
              <a:t>“Era Digitale”</a:t>
            </a:r>
          </a:p>
        </p:txBody>
      </p:sp>
      <p:cxnSp>
        <p:nvCxnSpPr>
          <p:cNvPr id="6" name="Connettore 2 5">
            <a:extLst>
              <a:ext uri="{FF2B5EF4-FFF2-40B4-BE49-F238E27FC236}">
                <a16:creationId xmlns:a16="http://schemas.microsoft.com/office/drawing/2014/main" xmlns="" id="{C8F5DE33-6E9C-48E1-94DF-EEEF2103D361}"/>
              </a:ext>
            </a:extLst>
          </p:cNvPr>
          <p:cNvCxnSpPr>
            <a:cxnSpLocks/>
          </p:cNvCxnSpPr>
          <p:nvPr/>
        </p:nvCxnSpPr>
        <p:spPr>
          <a:xfrm>
            <a:off x="5115337" y="2120347"/>
            <a:ext cx="540000" cy="90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xmlns="" id="{F015CAE4-522F-4C8F-B731-397D6071026A}"/>
              </a:ext>
            </a:extLst>
          </p:cNvPr>
          <p:cNvCxnSpPr>
            <a:cxnSpLocks/>
          </p:cNvCxnSpPr>
          <p:nvPr/>
        </p:nvCxnSpPr>
        <p:spPr>
          <a:xfrm flipH="1">
            <a:off x="2856055" y="2120347"/>
            <a:ext cx="540000" cy="90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xmlns="" id="{2691A8A2-1F55-4871-8388-F240E1141FFF}"/>
              </a:ext>
            </a:extLst>
          </p:cNvPr>
          <p:cNvSpPr txBox="1"/>
          <p:nvPr/>
        </p:nvSpPr>
        <p:spPr>
          <a:xfrm>
            <a:off x="898541" y="3120887"/>
            <a:ext cx="3169875" cy="1754326"/>
          </a:xfrm>
          <a:prstGeom prst="rect">
            <a:avLst/>
          </a:prstGeom>
          <a:noFill/>
        </p:spPr>
        <p:txBody>
          <a:bodyPr wrap="square" rtlCol="0">
            <a:spAutoFit/>
          </a:bodyPr>
          <a:lstStyle/>
          <a:p>
            <a:pPr algn="just"/>
            <a:r>
              <a:rPr lang="it-IT" dirty="0">
                <a:latin typeface="Verdana" panose="020B0604030504040204" pitchFamily="34" charset="0"/>
                <a:ea typeface="Verdana" panose="020B0604030504040204" pitchFamily="34" charset="0"/>
              </a:rPr>
              <a:t>superare le barriere imposte dal tempo e dallo spazio, fino ad arrivare ad un’infinita possibilità di accesso alle fonti di informazioni. </a:t>
            </a:r>
          </a:p>
        </p:txBody>
      </p:sp>
      <p:sp>
        <p:nvSpPr>
          <p:cNvPr id="13" name="CasellaDiTesto 12">
            <a:extLst>
              <a:ext uri="{FF2B5EF4-FFF2-40B4-BE49-F238E27FC236}">
                <a16:creationId xmlns:a16="http://schemas.microsoft.com/office/drawing/2014/main" xmlns="" id="{60091287-CEEA-407F-B161-FA0C6290F567}"/>
              </a:ext>
            </a:extLst>
          </p:cNvPr>
          <p:cNvSpPr txBox="1"/>
          <p:nvPr/>
        </p:nvSpPr>
        <p:spPr>
          <a:xfrm>
            <a:off x="4465982" y="3117682"/>
            <a:ext cx="3246784" cy="923330"/>
          </a:xfrm>
          <a:prstGeom prst="rect">
            <a:avLst/>
          </a:prstGeom>
          <a:noFill/>
        </p:spPr>
        <p:txBody>
          <a:bodyPr wrap="square" rtlCol="0">
            <a:spAutoFit/>
          </a:bodyPr>
          <a:lstStyle/>
          <a:p>
            <a:pPr algn="just"/>
            <a:r>
              <a:rPr lang="it-IT" dirty="0">
                <a:latin typeface="Verdana" panose="020B0604030504040204" pitchFamily="34" charset="0"/>
                <a:ea typeface="Verdana" panose="020B0604030504040204" pitchFamily="34" charset="0"/>
                <a:hlinkClick r:id="rId2"/>
              </a:rPr>
              <a:t>dipendenza</a:t>
            </a:r>
            <a:r>
              <a:rPr lang="it-IT" dirty="0">
                <a:latin typeface="Verdana" panose="020B0604030504040204" pitchFamily="34" charset="0"/>
                <a:ea typeface="Verdana" panose="020B0604030504040204" pitchFamily="34" charset="0"/>
              </a:rPr>
              <a:t> psicologica, nota come IAD (Internet </a:t>
            </a:r>
            <a:r>
              <a:rPr lang="it-IT" dirty="0" err="1">
                <a:latin typeface="Verdana" panose="020B0604030504040204" pitchFamily="34" charset="0"/>
                <a:ea typeface="Verdana" panose="020B0604030504040204" pitchFamily="34" charset="0"/>
              </a:rPr>
              <a:t>Addiction</a:t>
            </a:r>
            <a:r>
              <a:rPr lang="it-IT" dirty="0">
                <a:latin typeface="Verdana" panose="020B0604030504040204" pitchFamily="34" charset="0"/>
                <a:ea typeface="Verdana" panose="020B0604030504040204" pitchFamily="34" charset="0"/>
              </a:rPr>
              <a:t> </a:t>
            </a:r>
            <a:r>
              <a:rPr lang="it-IT" dirty="0" err="1">
                <a:latin typeface="Verdana" panose="020B0604030504040204" pitchFamily="34" charset="0"/>
                <a:ea typeface="Verdana" panose="020B0604030504040204" pitchFamily="34" charset="0"/>
              </a:rPr>
              <a:t>Disorder</a:t>
            </a:r>
            <a:r>
              <a:rPr lang="it-IT" dirty="0">
                <a:latin typeface="Verdana" panose="020B0604030504040204" pitchFamily="34" charset="0"/>
                <a:ea typeface="Verdana" panose="020B0604030504040204" pitchFamily="34" charset="0"/>
              </a:rPr>
              <a:t>)</a:t>
            </a:r>
          </a:p>
        </p:txBody>
      </p:sp>
      <p:pic>
        <p:nvPicPr>
          <p:cNvPr id="15" name="Immagine 14">
            <a:extLst>
              <a:ext uri="{FF2B5EF4-FFF2-40B4-BE49-F238E27FC236}">
                <a16:creationId xmlns:a16="http://schemas.microsoft.com/office/drawing/2014/main" xmlns="" id="{1687193C-618C-47BC-B777-DB301C0C7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953" y="4170084"/>
            <a:ext cx="2321764" cy="2321764"/>
          </a:xfrm>
          <a:prstGeom prst="rect">
            <a:avLst/>
          </a:prstGeom>
        </p:spPr>
      </p:pic>
      <p:pic>
        <p:nvPicPr>
          <p:cNvPr id="17" name="Immagine 16">
            <a:extLst>
              <a:ext uri="{FF2B5EF4-FFF2-40B4-BE49-F238E27FC236}">
                <a16:creationId xmlns:a16="http://schemas.microsoft.com/office/drawing/2014/main" xmlns="" id="{807EFDA3-2298-4330-BBFA-212F7CE159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691"/>
          <a:stretch/>
        </p:blipFill>
        <p:spPr>
          <a:xfrm>
            <a:off x="1565945" y="4975753"/>
            <a:ext cx="1835065" cy="1838805"/>
          </a:xfrm>
          <a:prstGeom prst="rect">
            <a:avLst/>
          </a:prstGeom>
        </p:spPr>
      </p:pic>
    </p:spTree>
    <p:extLst>
      <p:ext uri="{BB962C8B-B14F-4D97-AF65-F5344CB8AC3E}">
        <p14:creationId xmlns:p14="http://schemas.microsoft.com/office/powerpoint/2010/main" val="332919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3" y="271670"/>
            <a:ext cx="8596668" cy="732182"/>
          </a:xfrm>
        </p:spPr>
        <p:txBody>
          <a:bodyPr>
            <a:normAutofit/>
          </a:bodyPr>
          <a:lstStyle/>
          <a:p>
            <a:r>
              <a:rPr lang="it-IT" sz="2400" b="1" dirty="0">
                <a:solidFill>
                  <a:schemeClr val="accent1">
                    <a:lumMod val="75000"/>
                  </a:schemeClr>
                </a:solidFill>
                <a:latin typeface="Verdana" panose="020B0604030504040204" pitchFamily="34" charset="0"/>
                <a:ea typeface="Verdana" panose="020B0604030504040204" pitchFamily="34" charset="0"/>
              </a:rPr>
              <a:t>Vantaggi della tecnologia</a:t>
            </a:r>
          </a:p>
        </p:txBody>
      </p:sp>
      <p:sp>
        <p:nvSpPr>
          <p:cNvPr id="3" name="Segnaposto contenuto 2"/>
          <p:cNvSpPr>
            <a:spLocks noGrp="1"/>
          </p:cNvSpPr>
          <p:nvPr>
            <p:ph idx="1"/>
          </p:nvPr>
        </p:nvSpPr>
        <p:spPr>
          <a:xfrm>
            <a:off x="359281" y="788064"/>
            <a:ext cx="7273971" cy="6008390"/>
          </a:xfrm>
        </p:spPr>
        <p:txBody>
          <a:bodyPr>
            <a:noAutofit/>
          </a:bodyPr>
          <a:lstStyle/>
          <a:p>
            <a:pPr marL="457200" indent="-457200" algn="just">
              <a:lnSpc>
                <a:spcPct val="120000"/>
              </a:lnSpc>
              <a:buFont typeface="+mj-lt"/>
              <a:buAutoNum type="arabicPeriod"/>
            </a:pPr>
            <a:r>
              <a:rPr lang="it-IT" sz="1400" b="1" dirty="0">
                <a:solidFill>
                  <a:schemeClr val="tx1"/>
                </a:solidFill>
                <a:latin typeface="Verdana" panose="020B0604030504040204" pitchFamily="34" charset="0"/>
                <a:ea typeface="Verdana" panose="020B0604030504040204" pitchFamily="34" charset="0"/>
              </a:rPr>
              <a:t>Migliora l’efficienza per le aziende: </a:t>
            </a:r>
            <a:r>
              <a:rPr lang="it-IT" sz="1400" dirty="0">
                <a:solidFill>
                  <a:schemeClr val="tx1"/>
                </a:solidFill>
                <a:latin typeface="Verdana" panose="020B0604030504040204" pitchFamily="34" charset="0"/>
                <a:ea typeface="Verdana" panose="020B0604030504040204" pitchFamily="34" charset="0"/>
              </a:rPr>
              <a:t>computer, e-mail e Internet hanno avuto un grande impatto sulla società, ma forse soprattutto sulle imprese. </a:t>
            </a:r>
            <a:r>
              <a:rPr lang="it-IT" sz="1400" dirty="0" smtClean="0">
                <a:solidFill>
                  <a:schemeClr val="tx1"/>
                </a:solidFill>
                <a:latin typeface="Verdana" panose="020B0604030504040204" pitchFamily="34" charset="0"/>
                <a:ea typeface="Verdana" panose="020B0604030504040204" pitchFamily="34" charset="0"/>
              </a:rPr>
              <a:t>Si </a:t>
            </a:r>
            <a:r>
              <a:rPr lang="it-IT" sz="1400" dirty="0">
                <a:solidFill>
                  <a:schemeClr val="tx1"/>
                </a:solidFill>
                <a:latin typeface="Verdana" panose="020B0604030504040204" pitchFamily="34" charset="0"/>
                <a:ea typeface="Verdana" panose="020B0604030504040204" pitchFamily="34" charset="0"/>
              </a:rPr>
              <a:t>sono </a:t>
            </a:r>
            <a:r>
              <a:rPr lang="it-IT" sz="1400" dirty="0" smtClean="0">
                <a:solidFill>
                  <a:schemeClr val="tx1"/>
                </a:solidFill>
                <a:latin typeface="Verdana" panose="020B0604030504040204" pitchFamily="34" charset="0"/>
                <a:ea typeface="Verdana" panose="020B0604030504040204" pitchFamily="34" charset="0"/>
              </a:rPr>
              <a:t>ridotti </a:t>
            </a:r>
            <a:r>
              <a:rPr lang="it-IT" sz="1400" dirty="0">
                <a:solidFill>
                  <a:schemeClr val="tx1"/>
                </a:solidFill>
                <a:latin typeface="Verdana" panose="020B0604030504040204" pitchFamily="34" charset="0"/>
                <a:ea typeface="Verdana" panose="020B0604030504040204" pitchFamily="34" charset="0"/>
              </a:rPr>
              <a:t>i costi di trasporto reale e virtuale. </a:t>
            </a:r>
          </a:p>
          <a:p>
            <a:pPr marL="457200" indent="-457200" algn="just">
              <a:lnSpc>
                <a:spcPct val="120000"/>
              </a:lnSpc>
              <a:buFont typeface="+mj-lt"/>
              <a:buAutoNum type="arabicPeriod"/>
            </a:pPr>
            <a:r>
              <a:rPr lang="it-IT" sz="1400" b="1" dirty="0">
                <a:solidFill>
                  <a:schemeClr val="tx1"/>
                </a:solidFill>
                <a:latin typeface="Verdana" panose="020B0604030504040204" pitchFamily="34" charset="0"/>
                <a:ea typeface="Verdana" panose="020B0604030504040204" pitchFamily="34" charset="0"/>
              </a:rPr>
              <a:t>Più opportunità di lavoro:</a:t>
            </a:r>
            <a:r>
              <a:rPr lang="it-IT" sz="1400" dirty="0">
                <a:solidFill>
                  <a:schemeClr val="tx1"/>
                </a:solidFill>
                <a:latin typeface="Verdana" panose="020B0604030504040204" pitchFamily="34" charset="0"/>
                <a:ea typeface="Verdana" panose="020B0604030504040204" pitchFamily="34" charset="0"/>
              </a:rPr>
              <a:t> un gruppo completamente nuovo di persone con qualifiche adeguate viene richiesto per affrontare le sfide del cambiamento. La tecnologia manda in pensione vecchi lavori, ma ne crea costantemente di nuovi.</a:t>
            </a:r>
          </a:p>
          <a:p>
            <a:pPr marL="457200" indent="-457200" algn="just">
              <a:lnSpc>
                <a:spcPct val="120000"/>
              </a:lnSpc>
              <a:buFont typeface="+mj-lt"/>
              <a:buAutoNum type="arabicPeriod"/>
            </a:pPr>
            <a:r>
              <a:rPr lang="it-IT" sz="1400" b="1" dirty="0">
                <a:solidFill>
                  <a:schemeClr val="tx1"/>
                </a:solidFill>
                <a:latin typeface="Verdana" panose="020B0604030504040204" pitchFamily="34" charset="0"/>
                <a:ea typeface="Verdana" panose="020B0604030504040204" pitchFamily="34" charset="0"/>
              </a:rPr>
              <a:t>Migliora le comunicazioni:</a:t>
            </a:r>
            <a:r>
              <a:rPr lang="it-IT" sz="1400" dirty="0">
                <a:solidFill>
                  <a:schemeClr val="tx1"/>
                </a:solidFill>
                <a:latin typeface="Verdana" panose="020B0604030504040204" pitchFamily="34" charset="0"/>
                <a:ea typeface="Verdana" panose="020B0604030504040204" pitchFamily="34" charset="0"/>
              </a:rPr>
              <a:t> è possibile parlare, video chattare e/o collaborare con chiunque in tutto il mondo. Questo fattore ha stimolato idee, processi innovativi e portato a una migliore comprensione delle culture altrui.</a:t>
            </a:r>
          </a:p>
          <a:p>
            <a:pPr marL="457200" indent="-457200" algn="just">
              <a:lnSpc>
                <a:spcPct val="120000"/>
              </a:lnSpc>
              <a:buFont typeface="+mj-lt"/>
              <a:buAutoNum type="arabicPeriod"/>
            </a:pPr>
            <a:r>
              <a:rPr lang="it-IT" sz="1400" b="1" dirty="0">
                <a:solidFill>
                  <a:schemeClr val="tx1"/>
                </a:solidFill>
                <a:latin typeface="Verdana" panose="020B0604030504040204" pitchFamily="34" charset="0"/>
                <a:ea typeface="Verdana" panose="020B0604030504040204" pitchFamily="34" charset="0"/>
              </a:rPr>
              <a:t>Cura medica incredibile: </a:t>
            </a:r>
            <a:r>
              <a:rPr lang="it-IT" sz="1400" dirty="0">
                <a:solidFill>
                  <a:schemeClr val="tx1"/>
                </a:solidFill>
                <a:latin typeface="Verdana" panose="020B0604030504040204" pitchFamily="34" charset="0"/>
                <a:ea typeface="Verdana" panose="020B0604030504040204" pitchFamily="34" charset="0"/>
              </a:rPr>
              <a:t>nuove tecnologie vengono costantemente sviluppate per il settore medico, la ricerca fa passi da gigante. Molti paesi poveri, grazie all’accesso alle nuove tecnologie, sono usciti da uno stato quasi primitivo, per proiettarsi nel nuovo millennio. Oggi è possibile per un equipe di medici operare a distanza grazie ai robot in sala chirurgica.</a:t>
            </a:r>
          </a:p>
          <a:p>
            <a:pPr marL="457200" indent="-457200" algn="just">
              <a:lnSpc>
                <a:spcPct val="120000"/>
              </a:lnSpc>
              <a:buFont typeface="+mj-lt"/>
              <a:buAutoNum type="arabicPeriod"/>
            </a:pPr>
            <a:r>
              <a:rPr lang="it-IT" sz="1400" b="1" dirty="0">
                <a:solidFill>
                  <a:schemeClr val="tx1"/>
                </a:solidFill>
                <a:latin typeface="Verdana" panose="020B0604030504040204" pitchFamily="34" charset="0"/>
                <a:ea typeface="Verdana" panose="020B0604030504040204" pitchFamily="34" charset="0"/>
              </a:rPr>
              <a:t>La globalizzazione dei mercati: </a:t>
            </a:r>
            <a:r>
              <a:rPr lang="it-IT" sz="1400" dirty="0">
                <a:solidFill>
                  <a:schemeClr val="tx1"/>
                </a:solidFill>
                <a:latin typeface="Verdana" panose="020B0604030504040204" pitchFamily="34" charset="0"/>
                <a:ea typeface="Verdana" panose="020B0604030504040204" pitchFamily="34" charset="0"/>
              </a:rPr>
              <a:t>il numero dei paesi in via di sviluppo è aumentato, facendo uscire dalla povertà </a:t>
            </a:r>
            <a:r>
              <a:rPr lang="it-IT" sz="1400" dirty="0" smtClean="0">
                <a:solidFill>
                  <a:schemeClr val="tx1"/>
                </a:solidFill>
                <a:latin typeface="Verdana" panose="020B0604030504040204" pitchFamily="34" charset="0"/>
                <a:ea typeface="Verdana" panose="020B0604030504040204" pitchFamily="34" charset="0"/>
              </a:rPr>
              <a:t>milioni </a:t>
            </a:r>
            <a:r>
              <a:rPr lang="it-IT" sz="1400" dirty="0">
                <a:solidFill>
                  <a:schemeClr val="tx1"/>
                </a:solidFill>
                <a:latin typeface="Verdana" panose="020B0604030504040204" pitchFamily="34" charset="0"/>
                <a:ea typeface="Verdana" panose="020B0604030504040204" pitchFamily="34" charset="0"/>
              </a:rPr>
              <a:t>di persone. Molte aziende occidentali hanno creato stabilimenti e fabbriche all’estero, certamente sfruttando una manodopera a più basso costo, ma creando comunque occasioni di sviluppo.</a:t>
            </a:r>
          </a:p>
          <a:p>
            <a:pPr marL="0" indent="0">
              <a:buNone/>
            </a:pPr>
            <a:endParaRPr lang="it-IT" dirty="0"/>
          </a:p>
        </p:txBody>
      </p:sp>
      <p:pic>
        <p:nvPicPr>
          <p:cNvPr id="27" name="Graphic 6">
            <a:extLst>
              <a:ext uri="{FF2B5EF4-FFF2-40B4-BE49-F238E27FC236}">
                <a16:creationId xmlns:a16="http://schemas.microsoft.com/office/drawing/2014/main" xmlns="" id="{BF67EE43-13EC-4890-9BFC-E80F51C86D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57302" y="2635619"/>
            <a:ext cx="1901061" cy="1901061"/>
          </a:xfrm>
          <a:prstGeom prst="rect">
            <a:avLst/>
          </a:prstGeom>
        </p:spPr>
      </p:pic>
    </p:spTree>
    <p:extLst>
      <p:ext uri="{BB962C8B-B14F-4D97-AF65-F5344CB8AC3E}">
        <p14:creationId xmlns:p14="http://schemas.microsoft.com/office/powerpoint/2010/main" val="41770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1376" y="342347"/>
            <a:ext cx="8596668" cy="670560"/>
          </a:xfrm>
        </p:spPr>
        <p:txBody>
          <a:bodyPr/>
          <a:lstStyle/>
          <a:p>
            <a:r>
              <a:rPr lang="it-IT" sz="2400" b="1" dirty="0">
                <a:solidFill>
                  <a:schemeClr val="accent1">
                    <a:lumMod val="75000"/>
                  </a:schemeClr>
                </a:solidFill>
                <a:latin typeface="Verdana" panose="020B0604030504040204" pitchFamily="34" charset="0"/>
                <a:ea typeface="Verdana" panose="020B0604030504040204" pitchFamily="34" charset="0"/>
              </a:rPr>
              <a:t>Svantaggi della tecnologia</a:t>
            </a:r>
          </a:p>
        </p:txBody>
      </p:sp>
      <p:sp>
        <p:nvSpPr>
          <p:cNvPr id="3" name="Segnaposto contenuto 2"/>
          <p:cNvSpPr>
            <a:spLocks noGrp="1"/>
          </p:cNvSpPr>
          <p:nvPr>
            <p:ph idx="1"/>
          </p:nvPr>
        </p:nvSpPr>
        <p:spPr>
          <a:xfrm>
            <a:off x="221376" y="1012907"/>
            <a:ext cx="7724545" cy="5354320"/>
          </a:xfrm>
        </p:spPr>
        <p:txBody>
          <a:bodyPr>
            <a:noAutofit/>
          </a:bodyPr>
          <a:lstStyle/>
          <a:p>
            <a:pPr algn="just">
              <a:buFont typeface="+mj-lt"/>
              <a:buAutoNum type="arabicPeriod"/>
            </a:pPr>
            <a:r>
              <a:rPr lang="it-IT" sz="1400" b="1" dirty="0">
                <a:solidFill>
                  <a:schemeClr val="tx1"/>
                </a:solidFill>
                <a:latin typeface="Verdana" panose="020B0604030504040204" pitchFamily="34" charset="0"/>
                <a:ea typeface="Verdana" panose="020B0604030504040204" pitchFamily="34" charset="0"/>
              </a:rPr>
              <a:t>Aumento delle differenze sociali: </a:t>
            </a:r>
            <a:r>
              <a:rPr lang="it-IT" sz="1400" dirty="0">
                <a:solidFill>
                  <a:schemeClr val="tx1"/>
                </a:solidFill>
                <a:latin typeface="Verdana" panose="020B0604030504040204" pitchFamily="34" charset="0"/>
                <a:ea typeface="Verdana" panose="020B0604030504040204" pitchFamily="34" charset="0"/>
              </a:rPr>
              <a:t>la tecnologia è </a:t>
            </a:r>
            <a:r>
              <a:rPr lang="it-IT" sz="1400" dirty="0" smtClean="0">
                <a:solidFill>
                  <a:schemeClr val="tx1"/>
                </a:solidFill>
                <a:latin typeface="Verdana" panose="020B0604030504040204" pitchFamily="34" charset="0"/>
                <a:ea typeface="Verdana" panose="020B0604030504040204" pitchFamily="34" charset="0"/>
              </a:rPr>
              <a:t>costosa </a:t>
            </a:r>
            <a:r>
              <a:rPr lang="it-IT" sz="1400" dirty="0">
                <a:solidFill>
                  <a:schemeClr val="tx1"/>
                </a:solidFill>
                <a:latin typeface="Verdana" panose="020B0604030504040204" pitchFamily="34" charset="0"/>
                <a:ea typeface="Verdana" panose="020B0604030504040204" pitchFamily="34" charset="0"/>
              </a:rPr>
              <a:t>e tenere il passo con le ultime tendenze è quasi impossibile per chi non ha le possibilità economiche. Si parla di “</a:t>
            </a:r>
            <a:r>
              <a:rPr lang="it-IT" sz="1400" dirty="0" err="1">
                <a:solidFill>
                  <a:schemeClr val="tx1"/>
                </a:solidFill>
                <a:latin typeface="Verdana" panose="020B0604030504040204" pitchFamily="34" charset="0"/>
                <a:ea typeface="Verdana" panose="020B0604030504040204" pitchFamily="34" charset="0"/>
              </a:rPr>
              <a:t>digital</a:t>
            </a:r>
            <a:r>
              <a:rPr lang="it-IT" sz="1400" dirty="0">
                <a:solidFill>
                  <a:schemeClr val="tx1"/>
                </a:solidFill>
                <a:latin typeface="Verdana" panose="020B0604030504040204" pitchFamily="34" charset="0"/>
                <a:ea typeface="Verdana" panose="020B0604030504040204" pitchFamily="34" charset="0"/>
              </a:rPr>
              <a:t> divide” a proposito della differenza che esiste tra coloro che hanno accesso alle ultime tecnologie digitali e coloro che invece devono accontentarsi della tecnologia analogica.</a:t>
            </a:r>
          </a:p>
          <a:p>
            <a:pPr algn="just">
              <a:buFont typeface="+mj-lt"/>
              <a:buAutoNum type="arabicPeriod"/>
            </a:pPr>
            <a:endParaRPr lang="it-IT" sz="1400" dirty="0">
              <a:solidFill>
                <a:schemeClr val="tx1"/>
              </a:solidFill>
              <a:latin typeface="Verdana" panose="020B0604030504040204" pitchFamily="34" charset="0"/>
              <a:ea typeface="Verdana" panose="020B0604030504040204" pitchFamily="34" charset="0"/>
            </a:endParaRPr>
          </a:p>
          <a:p>
            <a:pPr algn="just">
              <a:spcBef>
                <a:spcPts val="0"/>
              </a:spcBef>
              <a:buFont typeface="+mj-lt"/>
              <a:buAutoNum type="arabicPeriod"/>
            </a:pPr>
            <a:r>
              <a:rPr lang="it-IT" sz="1400" b="1" dirty="0">
                <a:solidFill>
                  <a:schemeClr val="tx1"/>
                </a:solidFill>
                <a:latin typeface="Verdana" panose="020B0604030504040204" pitchFamily="34" charset="0"/>
                <a:ea typeface="Verdana" panose="020B0604030504040204" pitchFamily="34" charset="0"/>
              </a:rPr>
              <a:t>Siamo diventati più pigri: </a:t>
            </a:r>
            <a:r>
              <a:rPr lang="it-IT" sz="1400" dirty="0">
                <a:solidFill>
                  <a:schemeClr val="tx1"/>
                </a:solidFill>
                <a:latin typeface="Verdana" panose="020B0604030504040204" pitchFamily="34" charset="0"/>
                <a:ea typeface="Verdana" panose="020B0604030504040204" pitchFamily="34" charset="0"/>
              </a:rPr>
              <a:t>la tecnologia facilita e non poco le cose tanto che si stanno perdendo alcuni </a:t>
            </a:r>
            <a:r>
              <a:rPr lang="it-IT" sz="1400" dirty="0" err="1">
                <a:solidFill>
                  <a:schemeClr val="tx1"/>
                </a:solidFill>
                <a:latin typeface="Verdana" panose="020B0604030504040204" pitchFamily="34" charset="0"/>
                <a:ea typeface="Verdana" panose="020B0604030504040204" pitchFamily="34" charset="0"/>
              </a:rPr>
              <a:t>saperi</a:t>
            </a:r>
            <a:r>
              <a:rPr lang="it-IT" sz="1400" dirty="0">
                <a:solidFill>
                  <a:schemeClr val="tx1"/>
                </a:solidFill>
                <a:latin typeface="Verdana" panose="020B0604030504040204" pitchFamily="34" charset="0"/>
                <a:ea typeface="Verdana" panose="020B0604030504040204" pitchFamily="34" charset="0"/>
              </a:rPr>
              <a:t>. Oggi le informazioni si trovano al volo. Abbiamo un problema? Basta chiedere a Google con un semplice comando vocale. E forse la pigrizia colpisce anche l’area dei sentimenti e dell’empatia. Va inoltre detto che questi cambiamenti sono già interamente recepiti dai bambini, che sono sempre più attratti e assorbiti da internet e dallo smartphone, passando molto tempo davanti a un display e meno all’aperto in attività motorie e di orientamento.</a:t>
            </a:r>
          </a:p>
          <a:p>
            <a:pPr algn="just">
              <a:spcBef>
                <a:spcPts val="0"/>
              </a:spcBef>
              <a:buFont typeface="+mj-lt"/>
              <a:buAutoNum type="arabicPeriod"/>
            </a:pPr>
            <a:endParaRPr lang="it-IT" sz="1400" b="1" dirty="0">
              <a:solidFill>
                <a:schemeClr val="tx1"/>
              </a:solidFill>
              <a:latin typeface="Verdana" panose="020B0604030504040204" pitchFamily="34" charset="0"/>
              <a:ea typeface="Verdana" panose="020B0604030504040204" pitchFamily="34" charset="0"/>
            </a:endParaRPr>
          </a:p>
          <a:p>
            <a:pPr algn="just">
              <a:spcBef>
                <a:spcPts val="0"/>
              </a:spcBef>
              <a:buFont typeface="+mj-lt"/>
              <a:buAutoNum type="arabicPeriod"/>
            </a:pPr>
            <a:r>
              <a:rPr lang="it-IT" sz="1400" b="1" dirty="0">
                <a:solidFill>
                  <a:schemeClr val="tx1"/>
                </a:solidFill>
                <a:latin typeface="Verdana" panose="020B0604030504040204" pitchFamily="34" charset="0"/>
                <a:ea typeface="Verdana" panose="020B0604030504040204" pitchFamily="34" charset="0"/>
              </a:rPr>
              <a:t>Il ruolo dell’obsolescenza programmata: </a:t>
            </a:r>
            <a:r>
              <a:rPr lang="it-IT" sz="1400" dirty="0">
                <a:solidFill>
                  <a:schemeClr val="tx1"/>
                </a:solidFill>
                <a:latin typeface="Verdana" panose="020B0604030504040204" pitchFamily="34" charset="0"/>
                <a:ea typeface="Verdana" panose="020B0604030504040204" pitchFamily="34" charset="0"/>
              </a:rPr>
              <a:t>assistiamo alla produzione di beni dei quali vengono create versioni più veloci e più efficienti </a:t>
            </a:r>
            <a:r>
              <a:rPr lang="it-IT" sz="1400" dirty="0" smtClean="0">
                <a:solidFill>
                  <a:schemeClr val="tx1"/>
                </a:solidFill>
                <a:latin typeface="Verdana" panose="020B0604030504040204" pitchFamily="34" charset="0"/>
                <a:ea typeface="Verdana" panose="020B0604030504040204" pitchFamily="34" charset="0"/>
              </a:rPr>
              <a:t>in </a:t>
            </a:r>
            <a:r>
              <a:rPr lang="it-IT" sz="1400" dirty="0">
                <a:solidFill>
                  <a:schemeClr val="tx1"/>
                </a:solidFill>
                <a:latin typeface="Verdana" panose="020B0604030504040204" pitchFamily="34" charset="0"/>
                <a:ea typeface="Verdana" panose="020B0604030504040204" pitchFamily="34" charset="0"/>
              </a:rPr>
              <a:t>pochi anni. In più, </a:t>
            </a:r>
            <a:r>
              <a:rPr lang="it-IT" sz="1400" dirty="0" smtClean="0">
                <a:solidFill>
                  <a:schemeClr val="tx1"/>
                </a:solidFill>
                <a:latin typeface="Verdana" panose="020B0604030504040204" pitchFamily="34" charset="0"/>
                <a:ea typeface="Verdana" panose="020B0604030504040204" pitchFamily="34" charset="0"/>
              </a:rPr>
              <a:t>le </a:t>
            </a:r>
            <a:r>
              <a:rPr lang="it-IT" sz="1400" dirty="0">
                <a:solidFill>
                  <a:schemeClr val="tx1"/>
                </a:solidFill>
                <a:latin typeface="Verdana" panose="020B0604030504040204" pitchFamily="34" charset="0"/>
                <a:ea typeface="Verdana" panose="020B0604030504040204" pitchFamily="34" charset="0"/>
              </a:rPr>
              <a:t>case produttrici inseriscono dei sistemi di obsolescenza programmata: vale a dire che fanno “morire” prima </a:t>
            </a:r>
            <a:r>
              <a:rPr lang="it-IT" sz="1400" dirty="0" smtClean="0">
                <a:solidFill>
                  <a:schemeClr val="tx1"/>
                </a:solidFill>
                <a:latin typeface="Verdana" panose="020B0604030504040204" pitchFamily="34" charset="0"/>
                <a:ea typeface="Verdana" panose="020B0604030504040204" pitchFamily="34" charset="0"/>
              </a:rPr>
              <a:t>prodotti che </a:t>
            </a:r>
            <a:r>
              <a:rPr lang="it-IT" sz="1400" dirty="0">
                <a:solidFill>
                  <a:schemeClr val="tx1"/>
                </a:solidFill>
                <a:latin typeface="Verdana" panose="020B0604030504040204" pitchFamily="34" charset="0"/>
                <a:ea typeface="Verdana" panose="020B0604030504040204" pitchFamily="34" charset="0"/>
              </a:rPr>
              <a:t>altrimenti durerebbero di più, sia che si tratti di componenti sia che riguardi la vita energetica delle batterie. </a:t>
            </a:r>
            <a:r>
              <a:rPr lang="it-IT" sz="1400" dirty="0" smtClean="0">
                <a:solidFill>
                  <a:schemeClr val="tx1"/>
                </a:solidFill>
                <a:latin typeface="Verdana" panose="020B0604030504040204" pitchFamily="34" charset="0"/>
                <a:ea typeface="Verdana" panose="020B0604030504040204" pitchFamily="34" charset="0"/>
              </a:rPr>
              <a:t>Queste </a:t>
            </a:r>
            <a:r>
              <a:rPr lang="it-IT" sz="1400" dirty="0">
                <a:solidFill>
                  <a:schemeClr val="tx1"/>
                </a:solidFill>
                <a:latin typeface="Verdana" panose="020B0604030504040204" pitchFamily="34" charset="0"/>
                <a:ea typeface="Verdana" panose="020B0604030504040204" pitchFamily="34" charset="0"/>
              </a:rPr>
              <a:t>sono estremamente deperibili e c’è un aumentato consumo di </a:t>
            </a:r>
            <a:r>
              <a:rPr lang="it-IT" sz="1400" dirty="0" smtClean="0">
                <a:solidFill>
                  <a:schemeClr val="tx1"/>
                </a:solidFill>
                <a:latin typeface="Verdana" panose="020B0604030504040204" pitchFamily="34" charset="0"/>
                <a:ea typeface="Verdana" panose="020B0604030504040204" pitchFamily="34" charset="0"/>
              </a:rPr>
              <a:t>elettricità </a:t>
            </a:r>
            <a:r>
              <a:rPr lang="it-IT" sz="1400" dirty="0">
                <a:solidFill>
                  <a:schemeClr val="tx1"/>
                </a:solidFill>
                <a:latin typeface="Verdana" panose="020B0604030504040204" pitchFamily="34" charset="0"/>
                <a:ea typeface="Verdana" panose="020B0604030504040204" pitchFamily="34" charset="0"/>
              </a:rPr>
              <a:t>che incide sull’ambiente, </a:t>
            </a:r>
            <a:r>
              <a:rPr lang="it-IT" sz="1400" dirty="0" smtClean="0">
                <a:solidFill>
                  <a:schemeClr val="tx1"/>
                </a:solidFill>
                <a:latin typeface="Verdana" panose="020B0604030504040204" pitchFamily="34" charset="0"/>
                <a:ea typeface="Verdana" panose="020B0604030504040204" pitchFamily="34" charset="0"/>
              </a:rPr>
              <a:t>come la quantità di </a:t>
            </a:r>
            <a:r>
              <a:rPr lang="it-IT" sz="1400" dirty="0">
                <a:solidFill>
                  <a:schemeClr val="tx1"/>
                </a:solidFill>
                <a:latin typeface="Verdana" panose="020B0604030504040204" pitchFamily="34" charset="0"/>
                <a:ea typeface="Verdana" panose="020B0604030504040204" pitchFamily="34" charset="0"/>
              </a:rPr>
              <a:t>rifiuti speciali che questi beni generano.</a:t>
            </a:r>
          </a:p>
        </p:txBody>
      </p:sp>
      <p:pic>
        <p:nvPicPr>
          <p:cNvPr id="5" name="Graphic 6">
            <a:extLst>
              <a:ext uri="{FF2B5EF4-FFF2-40B4-BE49-F238E27FC236}">
                <a16:creationId xmlns:a16="http://schemas.microsoft.com/office/drawing/2014/main" xmlns="" id="{96BE46AF-D91A-45FC-AEDE-65C52763BA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45921" y="2483865"/>
            <a:ext cx="1945261" cy="1945261"/>
          </a:xfrm>
          <a:prstGeom prst="rect">
            <a:avLst/>
          </a:prstGeom>
        </p:spPr>
      </p:pic>
    </p:spTree>
    <p:extLst>
      <p:ext uri="{BB962C8B-B14F-4D97-AF65-F5344CB8AC3E}">
        <p14:creationId xmlns:p14="http://schemas.microsoft.com/office/powerpoint/2010/main" val="413711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4908A20E-6875-4320-809F-15E0F08DC011}"/>
              </a:ext>
            </a:extLst>
          </p:cNvPr>
          <p:cNvPicPr>
            <a:picLocks noChangeAspect="1"/>
          </p:cNvPicPr>
          <p:nvPr/>
        </p:nvPicPr>
        <p:blipFill rotWithShape="1">
          <a:blip r:embed="rId2">
            <a:extLst>
              <a:ext uri="{28A0092B-C50C-407E-A947-70E740481C1C}">
                <a14:useLocalDpi xmlns:a14="http://schemas.microsoft.com/office/drawing/2010/main" val="0"/>
              </a:ext>
            </a:extLst>
          </a:blip>
          <a:srcRect l="32500" r="23250"/>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5465847" y="23151"/>
            <a:ext cx="3737268" cy="1320800"/>
          </a:xfrm>
        </p:spPr>
        <p:txBody>
          <a:bodyPr>
            <a:normAutofit/>
          </a:bodyPr>
          <a:lstStyle/>
          <a:p>
            <a:pPr algn="ctr">
              <a:lnSpc>
                <a:spcPct val="90000"/>
              </a:lnSpc>
            </a:pPr>
            <a:r>
              <a:rPr lang="it-IT" sz="2000" b="1" dirty="0">
                <a:latin typeface="Verdana" panose="020B0604030504040204" pitchFamily="34" charset="0"/>
                <a:ea typeface="Verdana" panose="020B0604030504040204" pitchFamily="34" charset="0"/>
              </a:rPr>
              <a:t>Il senso di alienazione derivante dalla tecnologia</a:t>
            </a:r>
          </a:p>
        </p:txBody>
      </p:sp>
      <p:sp>
        <p:nvSpPr>
          <p:cNvPr id="3" name="Segnaposto contenuto 2"/>
          <p:cNvSpPr>
            <a:spLocks noGrp="1"/>
          </p:cNvSpPr>
          <p:nvPr>
            <p:ph idx="1"/>
          </p:nvPr>
        </p:nvSpPr>
        <p:spPr>
          <a:xfrm>
            <a:off x="5394960" y="1036841"/>
            <a:ext cx="4064439" cy="3880773"/>
          </a:xfrm>
        </p:spPr>
        <p:txBody>
          <a:bodyPr>
            <a:noAutofit/>
          </a:bodyPr>
          <a:lstStyle/>
          <a:p>
            <a:pPr marL="0" indent="0" fontAlgn="t">
              <a:lnSpc>
                <a:spcPct val="90000"/>
              </a:lnSpc>
              <a:buNone/>
            </a:pPr>
            <a:r>
              <a:rPr lang="it-IT" sz="1600" dirty="0">
                <a:latin typeface="Verdana" panose="020B0604030504040204" pitchFamily="34" charset="0"/>
                <a:ea typeface="Verdana" panose="020B0604030504040204" pitchFamily="34" charset="0"/>
              </a:rPr>
              <a:t>Il fotografo </a:t>
            </a:r>
            <a:r>
              <a:rPr lang="it-IT" sz="1600" dirty="0" err="1">
                <a:latin typeface="Verdana" panose="020B0604030504040204" pitchFamily="34" charset="0"/>
                <a:ea typeface="Verdana" panose="020B0604030504040204" pitchFamily="34" charset="0"/>
              </a:rPr>
              <a:t>Babycakes</a:t>
            </a:r>
            <a:r>
              <a:rPr lang="it-IT" sz="1600" dirty="0">
                <a:latin typeface="Verdana" panose="020B0604030504040204" pitchFamily="34" charset="0"/>
                <a:ea typeface="Verdana" panose="020B0604030504040204" pitchFamily="34" charset="0"/>
              </a:rPr>
              <a:t> Romero ha reso bene l’idea con il suo </a:t>
            </a:r>
            <a:r>
              <a:rPr lang="it-IT" sz="1600" dirty="0" err="1">
                <a:latin typeface="Verdana" panose="020B0604030504040204" pitchFamily="34" charset="0"/>
                <a:ea typeface="Verdana" panose="020B0604030504040204" pitchFamily="34" charset="0"/>
              </a:rPr>
              <a:t>fotoprogetto</a:t>
            </a:r>
            <a:r>
              <a:rPr lang="it-IT" sz="1600" dirty="0">
                <a:latin typeface="Verdana" panose="020B0604030504040204" pitchFamily="34" charset="0"/>
                <a:ea typeface="Verdana" panose="020B0604030504040204" pitchFamily="34" charset="0"/>
              </a:rPr>
              <a:t> </a:t>
            </a:r>
            <a:r>
              <a:rPr lang="it-IT" sz="1600" b="1" dirty="0">
                <a:latin typeface="Verdana" panose="020B0604030504040204" pitchFamily="34" charset="0"/>
                <a:ea typeface="Verdana" panose="020B0604030504040204" pitchFamily="34" charset="0"/>
              </a:rPr>
              <a:t>“Death of </a:t>
            </a:r>
            <a:r>
              <a:rPr lang="it-IT" sz="1600" b="1" dirty="0" err="1">
                <a:latin typeface="Verdana" panose="020B0604030504040204" pitchFamily="34" charset="0"/>
                <a:ea typeface="Verdana" panose="020B0604030504040204" pitchFamily="34" charset="0"/>
              </a:rPr>
              <a:t>conversation</a:t>
            </a:r>
            <a:r>
              <a:rPr lang="it-IT" sz="1600" b="1" dirty="0">
                <a:latin typeface="Verdana" panose="020B0604030504040204" pitchFamily="34" charset="0"/>
                <a:ea typeface="Verdana" panose="020B0604030504040204" pitchFamily="34" charset="0"/>
              </a:rPr>
              <a:t>”</a:t>
            </a:r>
            <a:r>
              <a:rPr lang="it-IT" sz="1600" dirty="0">
                <a:latin typeface="Verdana" panose="020B0604030504040204" pitchFamily="34" charset="0"/>
                <a:ea typeface="Verdana" panose="020B0604030504040204" pitchFamily="34" charset="0"/>
              </a:rPr>
              <a:t>,</a:t>
            </a:r>
            <a:r>
              <a:rPr lang="it-IT" sz="1600" b="1" dirty="0">
                <a:latin typeface="Verdana" panose="020B0604030504040204" pitchFamily="34" charset="0"/>
                <a:ea typeface="Verdana" panose="020B0604030504040204" pitchFamily="34" charset="0"/>
              </a:rPr>
              <a:t> </a:t>
            </a:r>
            <a:r>
              <a:rPr lang="it-IT" sz="1600" dirty="0">
                <a:latin typeface="Verdana" panose="020B0604030504040204" pitchFamily="34" charset="0"/>
                <a:ea typeface="Verdana" panose="020B0604030504040204" pitchFamily="34" charset="0"/>
              </a:rPr>
              <a:t>ovvero morte della conversazione: i protagonisti dei suoi scatti sono concentrati sui loro cellulari, intenti a chattare, leggere, scorrere i post offerti dalla rete, e minimi contatti sociali tra di loro. </a:t>
            </a:r>
          </a:p>
          <a:p>
            <a:pPr marL="0" indent="0" algn="ctr" fontAlgn="t">
              <a:lnSpc>
                <a:spcPct val="90000"/>
              </a:lnSpc>
              <a:buNone/>
            </a:pPr>
            <a:r>
              <a:rPr lang="it-IT" sz="1600" i="1" dirty="0">
                <a:latin typeface="Verdana" panose="020B0604030504040204" pitchFamily="34" charset="0"/>
                <a:ea typeface="Verdana" panose="020B0604030504040204" pitchFamily="34" charset="0"/>
              </a:rPr>
              <a:t>«La gente ne sta abusando </a:t>
            </a:r>
            <a:r>
              <a:rPr lang="it-IT" sz="1600" i="1" dirty="0" smtClean="0">
                <a:latin typeface="Verdana" panose="020B0604030504040204" pitchFamily="34" charset="0"/>
                <a:ea typeface="Verdana" panose="020B0604030504040204" pitchFamily="34" charset="0"/>
              </a:rPr>
              <a:t>e diventa </a:t>
            </a:r>
            <a:r>
              <a:rPr lang="it-IT" sz="1600" i="1" dirty="0">
                <a:latin typeface="Verdana" panose="020B0604030504040204" pitchFamily="34" charset="0"/>
                <a:ea typeface="Verdana" panose="020B0604030504040204" pitchFamily="34" charset="0"/>
              </a:rPr>
              <a:t>sempre più chiusa».</a:t>
            </a:r>
          </a:p>
          <a:p>
            <a:pPr fontAlgn="t">
              <a:lnSpc>
                <a:spcPct val="90000"/>
              </a:lnSpc>
              <a:buFont typeface="Wingdings" panose="05000000000000000000" pitchFamily="2" charset="2"/>
              <a:buChar char="Ø"/>
            </a:pPr>
            <a:r>
              <a:rPr lang="it-IT" sz="1600" dirty="0">
                <a:latin typeface="Verdana" panose="020B0604030504040204" pitchFamily="34" charset="0"/>
                <a:ea typeface="Verdana" panose="020B0604030504040204" pitchFamily="34" charset="0"/>
              </a:rPr>
              <a:t>Isolamento dalla famiglia e dagli amici;</a:t>
            </a:r>
          </a:p>
          <a:p>
            <a:pPr fontAlgn="t">
              <a:lnSpc>
                <a:spcPct val="90000"/>
              </a:lnSpc>
              <a:buFont typeface="Wingdings" panose="05000000000000000000" pitchFamily="2" charset="2"/>
              <a:buChar char="Ø"/>
            </a:pPr>
            <a:r>
              <a:rPr lang="it-IT" sz="1600" dirty="0">
                <a:latin typeface="Verdana" panose="020B0604030504040204" pitchFamily="34" charset="0"/>
                <a:ea typeface="Verdana" panose="020B0604030504040204" pitchFamily="34" charset="0"/>
              </a:rPr>
              <a:t>Perdere il senso del tempo online;</a:t>
            </a:r>
          </a:p>
          <a:p>
            <a:pPr fontAlgn="t">
              <a:lnSpc>
                <a:spcPct val="90000"/>
              </a:lnSpc>
              <a:buFont typeface="Wingdings" panose="05000000000000000000" pitchFamily="2" charset="2"/>
              <a:buChar char="Ø"/>
            </a:pPr>
            <a:r>
              <a:rPr lang="it-IT" sz="1600" dirty="0">
                <a:latin typeface="Verdana" panose="020B0604030504040204" pitchFamily="34" charset="0"/>
                <a:ea typeface="Verdana" panose="020B0604030504040204" pitchFamily="34" charset="0"/>
              </a:rPr>
              <a:t>Avere difficoltà nel portare a termine dei compiti;</a:t>
            </a:r>
          </a:p>
          <a:p>
            <a:pPr fontAlgn="t">
              <a:lnSpc>
                <a:spcPct val="90000"/>
              </a:lnSpc>
              <a:buFont typeface="Wingdings" panose="05000000000000000000" pitchFamily="2" charset="2"/>
              <a:buChar char="Ø"/>
            </a:pPr>
            <a:r>
              <a:rPr lang="it-IT" sz="1600" dirty="0">
                <a:latin typeface="Verdana" panose="020B0604030504040204" pitchFamily="34" charset="0"/>
                <a:ea typeface="Verdana" panose="020B0604030504040204" pitchFamily="34" charset="0"/>
              </a:rPr>
              <a:t>Sensi di colpa legati all’uso di Internet;</a:t>
            </a:r>
          </a:p>
          <a:p>
            <a:pPr fontAlgn="t">
              <a:lnSpc>
                <a:spcPct val="90000"/>
              </a:lnSpc>
              <a:buFont typeface="Wingdings" panose="05000000000000000000" pitchFamily="2" charset="2"/>
              <a:buChar char="Ø"/>
            </a:pPr>
            <a:r>
              <a:rPr lang="it-IT" sz="1600" dirty="0">
                <a:latin typeface="Verdana" panose="020B0604030504040204" pitchFamily="34" charset="0"/>
                <a:ea typeface="Verdana" panose="020B0604030504040204" pitchFamily="34" charset="0"/>
              </a:rPr>
              <a:t>Sentire dell’euforia quando si è connessi.</a:t>
            </a:r>
          </a:p>
        </p:txBody>
      </p:sp>
      <p:sp>
        <p:nvSpPr>
          <p:cNvPr id="6" name="CasellaDiTesto 5">
            <a:extLst>
              <a:ext uri="{FF2B5EF4-FFF2-40B4-BE49-F238E27FC236}">
                <a16:creationId xmlns:a16="http://schemas.microsoft.com/office/drawing/2014/main" xmlns="" id="{AB4F5843-499C-4FCD-A18C-132804214FD9}"/>
              </a:ext>
            </a:extLst>
          </p:cNvPr>
          <p:cNvSpPr txBox="1"/>
          <p:nvPr/>
        </p:nvSpPr>
        <p:spPr>
          <a:xfrm>
            <a:off x="4622356" y="6550223"/>
            <a:ext cx="7569644" cy="307777"/>
          </a:xfrm>
          <a:prstGeom prst="rect">
            <a:avLst/>
          </a:prstGeom>
          <a:noFill/>
        </p:spPr>
        <p:txBody>
          <a:bodyPr wrap="square" rtlCol="0">
            <a:spAutoFit/>
          </a:bodyPr>
          <a:lstStyle/>
          <a:p>
            <a:r>
              <a:rPr lang="it-IT" sz="1400" dirty="0">
                <a:latin typeface="Verdana" panose="020B0604030504040204" pitchFamily="34" charset="0"/>
                <a:ea typeface="Verdana" panose="020B0604030504040204" pitchFamily="34" charset="0"/>
              </a:rPr>
              <a:t>Per saperne di più: http://www.stateofmind.it/2018/01/era-tecnologia-oggi/</a:t>
            </a:r>
            <a:endParaRPr lang="it-IT" sz="1400" dirty="0"/>
          </a:p>
        </p:txBody>
      </p:sp>
    </p:spTree>
    <p:extLst>
      <p:ext uri="{BB962C8B-B14F-4D97-AF65-F5344CB8AC3E}">
        <p14:creationId xmlns:p14="http://schemas.microsoft.com/office/powerpoint/2010/main" val="376491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20505" y="1640991"/>
            <a:ext cx="4633095" cy="5117617"/>
          </a:xfrm>
        </p:spPr>
        <p:txBody>
          <a:bodyPr>
            <a:noAutofit/>
          </a:bodyPr>
          <a:lstStyle/>
          <a:p>
            <a:pPr algn="just"/>
            <a:r>
              <a:rPr lang="it-IT" sz="1800" dirty="0">
                <a:solidFill>
                  <a:schemeClr val="tx1"/>
                </a:solidFill>
                <a:latin typeface="Verdana" panose="020B0604030504040204" pitchFamily="34" charset="0"/>
                <a:ea typeface="Verdana" panose="020B0604030504040204" pitchFamily="34" charset="0"/>
                <a:cs typeface="+mn-cs"/>
              </a:rPr>
              <a:t>La soluzione #</a:t>
            </a:r>
            <a:r>
              <a:rPr lang="it-IT" sz="1800" dirty="0" err="1">
                <a:solidFill>
                  <a:schemeClr val="tx1"/>
                </a:solidFill>
                <a:latin typeface="Verdana" panose="020B0604030504040204" pitchFamily="34" charset="0"/>
                <a:ea typeface="Verdana" panose="020B0604030504040204" pitchFamily="34" charset="0"/>
                <a:cs typeface="+mn-cs"/>
              </a:rPr>
              <a:t>SmartME</a:t>
            </a:r>
            <a:r>
              <a:rPr lang="it-IT" sz="1800" dirty="0">
                <a:solidFill>
                  <a:schemeClr val="tx1"/>
                </a:solidFill>
                <a:latin typeface="Verdana" panose="020B0604030504040204" pitchFamily="34" charset="0"/>
                <a:ea typeface="Verdana" panose="020B0604030504040204" pitchFamily="34" charset="0"/>
                <a:cs typeface="+mn-cs"/>
              </a:rPr>
              <a:t> fa assumere agli oggetti presenti nella città un ruolo attivo e li fa interagire tra loro, con i cittadini e con la pubblica amministrazione secondo il paradigma dell’IoT, Internet of </a:t>
            </a:r>
            <a:r>
              <a:rPr lang="it-IT" sz="1800" dirty="0" err="1">
                <a:solidFill>
                  <a:schemeClr val="tx1"/>
                </a:solidFill>
                <a:latin typeface="Verdana" panose="020B0604030504040204" pitchFamily="34" charset="0"/>
                <a:ea typeface="Verdana" panose="020B0604030504040204" pitchFamily="34" charset="0"/>
                <a:cs typeface="+mn-cs"/>
              </a:rPr>
              <a:t>Things</a:t>
            </a:r>
            <a:r>
              <a:rPr lang="it-IT" sz="1800" dirty="0">
                <a:solidFill>
                  <a:schemeClr val="tx1"/>
                </a:solidFill>
                <a:latin typeface="Verdana" panose="020B0604030504040204" pitchFamily="34" charset="0"/>
                <a:ea typeface="Verdana" panose="020B0604030504040204" pitchFamily="34" charset="0"/>
                <a:cs typeface="+mn-cs"/>
              </a:rPr>
              <a:t>.</a:t>
            </a:r>
            <a:br>
              <a:rPr lang="it-IT" sz="1800" dirty="0">
                <a:solidFill>
                  <a:schemeClr val="tx1"/>
                </a:solidFill>
                <a:latin typeface="Verdana" panose="020B0604030504040204" pitchFamily="34" charset="0"/>
                <a:ea typeface="Verdana" panose="020B0604030504040204" pitchFamily="34" charset="0"/>
                <a:cs typeface="+mn-cs"/>
              </a:rPr>
            </a:br>
            <a:r>
              <a:rPr lang="it-IT" sz="1800" dirty="0">
                <a:solidFill>
                  <a:schemeClr val="tx1"/>
                </a:solidFill>
                <a:latin typeface="Verdana" panose="020B0604030504040204" pitchFamily="34" charset="0"/>
                <a:ea typeface="Verdana" panose="020B0604030504040204" pitchFamily="34" charset="0"/>
                <a:cs typeface="+mn-cs"/>
              </a:rPr>
              <a:t> </a:t>
            </a:r>
            <a:br>
              <a:rPr lang="it-IT" sz="1800" dirty="0">
                <a:solidFill>
                  <a:schemeClr val="tx1"/>
                </a:solidFill>
                <a:latin typeface="Verdana" panose="020B0604030504040204" pitchFamily="34" charset="0"/>
                <a:ea typeface="Verdana" panose="020B0604030504040204" pitchFamily="34" charset="0"/>
                <a:cs typeface="+mn-cs"/>
              </a:rPr>
            </a:br>
            <a:r>
              <a:rPr lang="it-IT" sz="1800" dirty="0">
                <a:solidFill>
                  <a:schemeClr val="tx1"/>
                </a:solidFill>
                <a:latin typeface="Verdana" panose="020B0604030504040204" pitchFamily="34" charset="0"/>
                <a:ea typeface="Verdana" panose="020B0604030504040204" pitchFamily="34" charset="0"/>
                <a:cs typeface="+mn-cs"/>
              </a:rPr>
              <a:t>#</a:t>
            </a:r>
            <a:r>
              <a:rPr lang="it-IT" sz="1800" dirty="0" err="1">
                <a:solidFill>
                  <a:schemeClr val="tx1"/>
                </a:solidFill>
                <a:latin typeface="Verdana" panose="020B0604030504040204" pitchFamily="34" charset="0"/>
                <a:ea typeface="Verdana" panose="020B0604030504040204" pitchFamily="34" charset="0"/>
                <a:cs typeface="+mn-cs"/>
              </a:rPr>
              <a:t>SmartME</a:t>
            </a:r>
            <a:r>
              <a:rPr lang="it-IT" sz="1800" dirty="0">
                <a:solidFill>
                  <a:schemeClr val="tx1"/>
                </a:solidFill>
                <a:latin typeface="Verdana" panose="020B0604030504040204" pitchFamily="34" charset="0"/>
                <a:ea typeface="Verdana" panose="020B0604030504040204" pitchFamily="34" charset="0"/>
                <a:cs typeface="+mn-cs"/>
              </a:rPr>
              <a:t> prevede la creazione di un’infrastruttura IoT mediante l’installazione di centinaia di sensori e attuatori in differenti punti del territorio comunale e lo sviluppo di una piattaforma open data in grado di raccogliere i dati provenienti da questa infrastruttura, elaborarli e utilizzarli per creare servizi alla cittadinanza.</a:t>
            </a:r>
          </a:p>
        </p:txBody>
      </p:sp>
      <p:sp>
        <p:nvSpPr>
          <p:cNvPr id="3" name="CasellaDiTesto 2">
            <a:extLst>
              <a:ext uri="{FF2B5EF4-FFF2-40B4-BE49-F238E27FC236}">
                <a16:creationId xmlns:a16="http://schemas.microsoft.com/office/drawing/2014/main" xmlns="" id="{C154171C-0EAD-47A6-8202-4520EEFBF90F}"/>
              </a:ext>
            </a:extLst>
          </p:cNvPr>
          <p:cNvSpPr txBox="1"/>
          <p:nvPr/>
        </p:nvSpPr>
        <p:spPr>
          <a:xfrm>
            <a:off x="1626809" y="410816"/>
            <a:ext cx="6705600" cy="830997"/>
          </a:xfrm>
          <a:prstGeom prst="rect">
            <a:avLst/>
          </a:prstGeom>
          <a:noFill/>
        </p:spPr>
        <p:txBody>
          <a:bodyPr wrap="square" rtlCol="0">
            <a:spAutoFit/>
          </a:bodyPr>
          <a:lstStyle/>
          <a:p>
            <a:pPr algn="ctr"/>
            <a:r>
              <a:rPr lang="it-IT" sz="2400" b="1" dirty="0">
                <a:solidFill>
                  <a:schemeClr val="accent1">
                    <a:lumMod val="75000"/>
                  </a:schemeClr>
                </a:solidFill>
                <a:latin typeface="Verdana" panose="020B0604030504040204" pitchFamily="34" charset="0"/>
                <a:ea typeface="Verdana" panose="020B0604030504040204" pitchFamily="34" charset="0"/>
                <a:cs typeface="+mj-cs"/>
              </a:rPr>
              <a:t>#</a:t>
            </a:r>
            <a:r>
              <a:rPr lang="it-IT" sz="2400" b="1" dirty="0" err="1">
                <a:solidFill>
                  <a:schemeClr val="accent1">
                    <a:lumMod val="75000"/>
                  </a:schemeClr>
                </a:solidFill>
                <a:latin typeface="Verdana" panose="020B0604030504040204" pitchFamily="34" charset="0"/>
                <a:ea typeface="Verdana" panose="020B0604030504040204" pitchFamily="34" charset="0"/>
                <a:cs typeface="+mj-cs"/>
              </a:rPr>
              <a:t>SmartME</a:t>
            </a:r>
            <a:r>
              <a:rPr lang="it-IT" sz="2400" b="1" dirty="0">
                <a:solidFill>
                  <a:schemeClr val="accent1">
                    <a:lumMod val="75000"/>
                  </a:schemeClr>
                </a:solidFill>
                <a:latin typeface="Verdana" panose="020B0604030504040204" pitchFamily="34" charset="0"/>
                <a:ea typeface="Verdana" panose="020B0604030504040204" pitchFamily="34" charset="0"/>
                <a:cs typeface="+mj-cs"/>
              </a:rPr>
              <a:t/>
            </a:r>
            <a:br>
              <a:rPr lang="it-IT" sz="2400" b="1" dirty="0">
                <a:solidFill>
                  <a:schemeClr val="accent1">
                    <a:lumMod val="75000"/>
                  </a:schemeClr>
                </a:solidFill>
                <a:latin typeface="Verdana" panose="020B0604030504040204" pitchFamily="34" charset="0"/>
                <a:ea typeface="Verdana" panose="020B0604030504040204" pitchFamily="34" charset="0"/>
                <a:cs typeface="+mj-cs"/>
              </a:rPr>
            </a:br>
            <a:r>
              <a:rPr lang="it-IT" sz="2400" b="1" dirty="0">
                <a:solidFill>
                  <a:schemeClr val="accent1">
                    <a:lumMod val="75000"/>
                  </a:schemeClr>
                </a:solidFill>
                <a:latin typeface="Verdana" panose="020B0604030504040204" pitchFamily="34" charset="0"/>
                <a:ea typeface="Verdana" panose="020B0604030504040204" pitchFamily="34" charset="0"/>
                <a:cs typeface="+mj-cs"/>
              </a:rPr>
              <a:t>l’internet delle cose e dei luoghi</a:t>
            </a:r>
          </a:p>
        </p:txBody>
      </p:sp>
      <p:pic>
        <p:nvPicPr>
          <p:cNvPr id="5" name="Immagine 4">
            <a:extLst>
              <a:ext uri="{FF2B5EF4-FFF2-40B4-BE49-F238E27FC236}">
                <a16:creationId xmlns:a16="http://schemas.microsoft.com/office/drawing/2014/main" xmlns="" id="{D7B39CFD-0644-4389-B96C-2A85E369F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21" y="2206611"/>
            <a:ext cx="4815184" cy="2853442"/>
          </a:xfrm>
          <a:prstGeom prst="rect">
            <a:avLst/>
          </a:prstGeom>
        </p:spPr>
      </p:pic>
    </p:spTree>
    <p:extLst>
      <p:ext uri="{BB962C8B-B14F-4D97-AF65-F5344CB8AC3E}">
        <p14:creationId xmlns:p14="http://schemas.microsoft.com/office/powerpoint/2010/main" val="6084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Immagine 7">
            <a:extLst>
              <a:ext uri="{FF2B5EF4-FFF2-40B4-BE49-F238E27FC236}">
                <a16:creationId xmlns:a16="http://schemas.microsoft.com/office/drawing/2014/main" xmlns="" id="{EB6E52A5-2A21-40CA-B4B1-1AF9A8E5B8D6}"/>
              </a:ext>
            </a:extLst>
          </p:cNvPr>
          <p:cNvPicPr>
            <a:picLocks noChangeAspect="1"/>
          </p:cNvPicPr>
          <p:nvPr/>
        </p:nvPicPr>
        <p:blipFill rotWithShape="1">
          <a:blip r:embed="rId2">
            <a:extLst>
              <a:ext uri="{28A0092B-C50C-407E-A947-70E740481C1C}">
                <a14:useLocalDpi xmlns:a14="http://schemas.microsoft.com/office/drawing/2010/main" val="0"/>
              </a:ext>
            </a:extLst>
          </a:blip>
          <a:srcRect r="-2" b="13431"/>
          <a:stretch/>
        </p:blipFill>
        <p:spPr>
          <a:xfrm>
            <a:off x="6215271" y="0"/>
            <a:ext cx="5973554" cy="6866467"/>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25" name="Straight Connector 24">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asellaDiTesto 2">
            <a:extLst>
              <a:ext uri="{FF2B5EF4-FFF2-40B4-BE49-F238E27FC236}">
                <a16:creationId xmlns:a16="http://schemas.microsoft.com/office/drawing/2014/main" xmlns="" id="{1B42E73C-5B8D-44A4-B850-E88773F25F4A}"/>
              </a:ext>
            </a:extLst>
          </p:cNvPr>
          <p:cNvSpPr txBox="1"/>
          <p:nvPr/>
        </p:nvSpPr>
        <p:spPr>
          <a:xfrm>
            <a:off x="523766" y="331927"/>
            <a:ext cx="4935226" cy="1320800"/>
          </a:xfrm>
          <a:prstGeom prst="rect">
            <a:avLst/>
          </a:prstGeom>
        </p:spPr>
        <p:txBody>
          <a:bodyPr vert="horz" lIns="91440" tIns="45720" rIns="91440" bIns="45720" rtlCol="0" anchor="t">
            <a:normAutofit/>
          </a:bodyPr>
          <a:lstStyle/>
          <a:p>
            <a:pPr defTabSz="457200">
              <a:lnSpc>
                <a:spcPct val="90000"/>
              </a:lnSpc>
              <a:spcBef>
                <a:spcPct val="0"/>
              </a:spcBef>
              <a:spcAft>
                <a:spcPts val="600"/>
              </a:spcAft>
            </a:pPr>
            <a:r>
              <a:rPr lang="en-US" sz="2300" b="1" dirty="0">
                <a:solidFill>
                  <a:schemeClr val="accent1"/>
                </a:solidFill>
                <a:latin typeface="+mj-lt"/>
                <a:ea typeface="+mj-ea"/>
                <a:cs typeface="+mj-cs"/>
              </a:rPr>
              <a:t>STARTUP: </a:t>
            </a:r>
            <a:r>
              <a:rPr lang="en-US" sz="2300" b="1" dirty="0" err="1">
                <a:solidFill>
                  <a:schemeClr val="accent1"/>
                </a:solidFill>
                <a:latin typeface="+mj-lt"/>
                <a:ea typeface="+mj-ea"/>
                <a:cs typeface="+mj-cs"/>
              </a:rPr>
              <a:t>nuova</a:t>
            </a:r>
            <a:r>
              <a:rPr lang="en-US" sz="2300" b="1" dirty="0">
                <a:solidFill>
                  <a:schemeClr val="accent1"/>
                </a:solidFill>
                <a:latin typeface="+mj-lt"/>
                <a:ea typeface="+mj-ea"/>
                <a:cs typeface="+mj-cs"/>
              </a:rPr>
              <a:t> impresa </a:t>
            </a:r>
            <a:r>
              <a:rPr lang="en-US" sz="2300" b="1" dirty="0" err="1">
                <a:solidFill>
                  <a:schemeClr val="accent1"/>
                </a:solidFill>
                <a:latin typeface="+mj-lt"/>
                <a:ea typeface="+mj-ea"/>
                <a:cs typeface="+mj-cs"/>
              </a:rPr>
              <a:t>che</a:t>
            </a:r>
            <a:r>
              <a:rPr lang="en-US" sz="2300" b="1" dirty="0">
                <a:solidFill>
                  <a:schemeClr val="accent1"/>
                </a:solidFill>
                <a:latin typeface="+mj-lt"/>
                <a:ea typeface="+mj-ea"/>
                <a:cs typeface="+mj-cs"/>
              </a:rPr>
              <a:t> </a:t>
            </a:r>
            <a:r>
              <a:rPr lang="en-US" sz="2300" b="1" dirty="0" err="1">
                <a:solidFill>
                  <a:schemeClr val="accent1"/>
                </a:solidFill>
                <a:latin typeface="+mj-lt"/>
                <a:ea typeface="+mj-ea"/>
                <a:cs typeface="+mj-cs"/>
              </a:rPr>
              <a:t>lavora</a:t>
            </a:r>
            <a:r>
              <a:rPr lang="en-US" sz="2300" b="1" dirty="0">
                <a:solidFill>
                  <a:schemeClr val="accent1"/>
                </a:solidFill>
                <a:latin typeface="+mj-lt"/>
                <a:ea typeface="+mj-ea"/>
                <a:cs typeface="+mj-cs"/>
              </a:rPr>
              <a:t> </a:t>
            </a:r>
            <a:r>
              <a:rPr lang="en-US" sz="2300" b="1" dirty="0" err="1">
                <a:solidFill>
                  <a:schemeClr val="accent1"/>
                </a:solidFill>
                <a:latin typeface="+mj-lt"/>
                <a:ea typeface="+mj-ea"/>
                <a:cs typeface="+mj-cs"/>
              </a:rPr>
              <a:t>sul</a:t>
            </a:r>
            <a:r>
              <a:rPr lang="en-US" sz="2300" b="1" dirty="0">
                <a:solidFill>
                  <a:schemeClr val="accent1"/>
                </a:solidFill>
                <a:latin typeface="+mj-lt"/>
                <a:ea typeface="+mj-ea"/>
                <a:cs typeface="+mj-cs"/>
              </a:rPr>
              <a:t> web</a:t>
            </a:r>
            <a:r>
              <a:rPr lang="en-US" sz="2300" dirty="0">
                <a:solidFill>
                  <a:schemeClr val="accent1"/>
                </a:solidFill>
                <a:latin typeface="+mj-lt"/>
                <a:ea typeface="+mj-ea"/>
                <a:cs typeface="+mj-cs"/>
              </a:rPr>
              <a:t/>
            </a:r>
            <a:br>
              <a:rPr lang="en-US" sz="2300" dirty="0">
                <a:solidFill>
                  <a:schemeClr val="accent1"/>
                </a:solidFill>
                <a:latin typeface="+mj-lt"/>
                <a:ea typeface="+mj-ea"/>
                <a:cs typeface="+mj-cs"/>
              </a:rPr>
            </a:br>
            <a:endParaRPr lang="en-US" sz="2300" dirty="0">
              <a:solidFill>
                <a:schemeClr val="accent1"/>
              </a:solidFill>
              <a:latin typeface="+mj-lt"/>
              <a:ea typeface="+mj-ea"/>
              <a:cs typeface="+mj-cs"/>
            </a:endParaRPr>
          </a:p>
        </p:txBody>
      </p:sp>
      <p:sp>
        <p:nvSpPr>
          <p:cNvPr id="6" name="CasellaDiTesto 5">
            <a:extLst>
              <a:ext uri="{FF2B5EF4-FFF2-40B4-BE49-F238E27FC236}">
                <a16:creationId xmlns:a16="http://schemas.microsoft.com/office/drawing/2014/main" xmlns="" id="{6D524F02-9F71-4607-9F95-11C6B33FA136}"/>
              </a:ext>
            </a:extLst>
          </p:cNvPr>
          <p:cNvSpPr txBox="1"/>
          <p:nvPr/>
        </p:nvSpPr>
        <p:spPr>
          <a:xfrm>
            <a:off x="399980" y="1361908"/>
            <a:ext cx="6271754" cy="4931522"/>
          </a:xfrm>
          <a:prstGeom prst="rect">
            <a:avLst/>
          </a:prstGeom>
        </p:spPr>
        <p:txBody>
          <a:bodyPr vert="horz" lIns="91440" tIns="45720" rIns="91440" bIns="45720" rtlCol="0">
            <a:noAutofit/>
          </a:bodyPr>
          <a:lstStyle/>
          <a:p>
            <a:pPr marL="285750" indent="-285750" defTabSz="457200">
              <a:lnSpc>
                <a:spcPct val="90000"/>
              </a:lnSpc>
              <a:spcBef>
                <a:spcPts val="1000"/>
              </a:spcBef>
              <a:buClr>
                <a:schemeClr val="accent1"/>
              </a:buClr>
              <a:buSzPct val="80000"/>
              <a:buFont typeface="Wingdings 3" charset="2"/>
              <a:buChar char=""/>
            </a:pPr>
            <a:r>
              <a:rPr lang="en-US" sz="1600" b="1" dirty="0" err="1">
                <a:solidFill>
                  <a:schemeClr val="tx1">
                    <a:lumMod val="95000"/>
                    <a:lumOff val="5000"/>
                  </a:schemeClr>
                </a:solidFill>
                <a:latin typeface="Verdana" panose="020B0604030504040204" pitchFamily="34" charset="0"/>
                <a:ea typeface="Verdana" panose="020B0604030504040204" pitchFamily="34" charset="0"/>
              </a:rPr>
              <a:t>Allergenio</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motore</a:t>
            </a:r>
            <a:r>
              <a:rPr lang="en-US" sz="1600" dirty="0">
                <a:solidFill>
                  <a:schemeClr val="tx1">
                    <a:lumMod val="95000"/>
                    <a:lumOff val="5000"/>
                  </a:schemeClr>
                </a:solidFill>
                <a:latin typeface="Verdana" panose="020B0604030504040204" pitchFamily="34" charset="0"/>
                <a:ea typeface="Verdana" panose="020B0604030504040204" pitchFamily="34" charset="0"/>
              </a:rPr>
              <a:t> di </a:t>
            </a:r>
            <a:r>
              <a:rPr lang="en-US" sz="1600" dirty="0" err="1">
                <a:solidFill>
                  <a:schemeClr val="tx1">
                    <a:lumMod val="95000"/>
                    <a:lumOff val="5000"/>
                  </a:schemeClr>
                </a:solidFill>
                <a:latin typeface="Verdana" panose="020B0604030504040204" pitchFamily="34" charset="0"/>
                <a:ea typeface="Verdana" panose="020B0604030504040204" pitchFamily="34" charset="0"/>
              </a:rPr>
              <a:t>ricerca</a:t>
            </a:r>
            <a:r>
              <a:rPr lang="en-US" sz="1600" dirty="0">
                <a:solidFill>
                  <a:schemeClr val="tx1">
                    <a:lumMod val="95000"/>
                    <a:lumOff val="5000"/>
                  </a:schemeClr>
                </a:solidFill>
                <a:latin typeface="Verdana" panose="020B0604030504040204" pitchFamily="34" charset="0"/>
                <a:ea typeface="Verdana" panose="020B0604030504040204" pitchFamily="34" charset="0"/>
              </a:rPr>
              <a:t> per </a:t>
            </a:r>
            <a:r>
              <a:rPr lang="en-US" sz="1600" dirty="0" err="1">
                <a:solidFill>
                  <a:schemeClr val="tx1">
                    <a:lumMod val="95000"/>
                    <a:lumOff val="5000"/>
                  </a:schemeClr>
                </a:solidFill>
                <a:latin typeface="Verdana" panose="020B0604030504040204" pitchFamily="34" charset="0"/>
                <a:ea typeface="Verdana" panose="020B0604030504040204" pitchFamily="34" charset="0"/>
              </a:rPr>
              <a:t>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ristoratori</a:t>
            </a:r>
            <a:r>
              <a:rPr lang="en-US" sz="1600" dirty="0">
                <a:solidFill>
                  <a:schemeClr val="tx1">
                    <a:lumMod val="95000"/>
                    <a:lumOff val="5000"/>
                  </a:schemeClr>
                </a:solidFill>
                <a:latin typeface="Verdana" panose="020B0604030504040204" pitchFamily="34" charset="0"/>
                <a:ea typeface="Verdana" panose="020B0604030504040204" pitchFamily="34" charset="0"/>
              </a:rPr>
              <a:t> per </a:t>
            </a:r>
            <a:r>
              <a:rPr lang="en-US" sz="1600" dirty="0" err="1">
                <a:solidFill>
                  <a:schemeClr val="tx1">
                    <a:lumMod val="95000"/>
                    <a:lumOff val="5000"/>
                  </a:schemeClr>
                </a:solidFill>
                <a:latin typeface="Verdana" panose="020B0604030504040204" pitchFamily="34" charset="0"/>
                <a:ea typeface="Verdana" panose="020B0604030504040204" pitchFamily="34" charset="0"/>
              </a:rPr>
              <a:t>allergie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ed</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intolleranze</a:t>
            </a:r>
            <a:r>
              <a:rPr lang="en-US" sz="1600" dirty="0">
                <a:solidFill>
                  <a:schemeClr val="tx1">
                    <a:lumMod val="95000"/>
                    <a:lumOff val="5000"/>
                  </a:schemeClr>
                </a:solidFill>
                <a:latin typeface="Verdana" panose="020B0604030504040204" pitchFamily="34" charset="0"/>
                <a:ea typeface="Verdana" panose="020B0604030504040204" pitchFamily="34" charset="0"/>
              </a:rPr>
              <a:t>.</a:t>
            </a:r>
          </a:p>
          <a:p>
            <a:pPr marL="285750" indent="-285750" defTabSz="457200">
              <a:lnSpc>
                <a:spcPct val="90000"/>
              </a:lnSpc>
              <a:spcBef>
                <a:spcPts val="1000"/>
              </a:spcBef>
              <a:buClr>
                <a:schemeClr val="accent1"/>
              </a:buClr>
              <a:buSzPct val="80000"/>
              <a:buFont typeface="Wingdings 3" charset="2"/>
              <a:buChar char=""/>
            </a:pPr>
            <a:r>
              <a:rPr lang="en-US" sz="1600" b="1" dirty="0" err="1" smtClean="0">
                <a:solidFill>
                  <a:schemeClr val="tx1">
                    <a:lumMod val="95000"/>
                    <a:lumOff val="5000"/>
                  </a:schemeClr>
                </a:solidFill>
                <a:latin typeface="Verdana" panose="020B0604030504040204" pitchFamily="34" charset="0"/>
                <a:ea typeface="Verdana" panose="020B0604030504040204" pitchFamily="34" charset="0"/>
              </a:rPr>
              <a:t>Babaiola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smtClean="0">
                <a:solidFill>
                  <a:schemeClr val="tx1">
                    <a:lumMod val="95000"/>
                    <a:lumOff val="5000"/>
                  </a:schemeClr>
                </a:solidFill>
                <a:latin typeface="Verdana" panose="020B0604030504040204" pitchFamily="34" charset="0"/>
                <a:ea typeface="Verdana" panose="020B0604030504040204" pitchFamily="34" charset="0"/>
              </a:rPr>
              <a:t>per </a:t>
            </a:r>
            <a:r>
              <a:rPr lang="en-US" sz="1600" dirty="0" err="1" smtClean="0">
                <a:solidFill>
                  <a:schemeClr val="tx1">
                    <a:lumMod val="95000"/>
                    <a:lumOff val="5000"/>
                  </a:schemeClr>
                </a:solidFill>
                <a:latin typeface="Verdana" panose="020B0604030504040204" pitchFamily="34" charset="0"/>
                <a:ea typeface="Verdana" panose="020B0604030504040204" pitchFamily="34" charset="0"/>
              </a:rPr>
              <a:t>pianificare</a:t>
            </a:r>
            <a:r>
              <a:rPr lang="en-US" sz="1600" dirty="0" smtClean="0">
                <a:solidFill>
                  <a:schemeClr val="tx1">
                    <a:lumMod val="95000"/>
                    <a:lumOff val="5000"/>
                  </a:schemeClr>
                </a:solidFill>
                <a:latin typeface="Verdana" panose="020B0604030504040204" pitchFamily="34" charset="0"/>
                <a:ea typeface="Verdana" panose="020B0604030504040204" pitchFamily="34" charset="0"/>
              </a:rPr>
              <a:t> </a:t>
            </a:r>
            <a:r>
              <a:rPr lang="en-US" sz="1600" dirty="0">
                <a:solidFill>
                  <a:schemeClr val="tx1">
                    <a:lumMod val="95000"/>
                    <a:lumOff val="5000"/>
                  </a:schemeClr>
                </a:solidFill>
                <a:latin typeface="Verdana" panose="020B0604030504040204" pitchFamily="34" charset="0"/>
                <a:ea typeface="Verdana" panose="020B0604030504040204" pitchFamily="34" charset="0"/>
              </a:rPr>
              <a:t>la </a:t>
            </a:r>
            <a:r>
              <a:rPr lang="en-US" sz="1600" dirty="0" err="1">
                <a:solidFill>
                  <a:schemeClr val="tx1">
                    <a:lumMod val="95000"/>
                    <a:lumOff val="5000"/>
                  </a:schemeClr>
                </a:solidFill>
                <a:latin typeface="Verdana" panose="020B0604030504040204" pitchFamily="34" charset="0"/>
                <a:ea typeface="Verdana" panose="020B0604030504040204" pitchFamily="34" charset="0"/>
              </a:rPr>
              <a:t>vacanza</a:t>
            </a:r>
            <a:r>
              <a:rPr lang="en-US" sz="1600" dirty="0">
                <a:solidFill>
                  <a:schemeClr val="tx1">
                    <a:lumMod val="95000"/>
                    <a:lumOff val="5000"/>
                  </a:schemeClr>
                </a:solidFill>
                <a:latin typeface="Verdana" panose="020B0604030504040204" pitchFamily="34" charset="0"/>
                <a:ea typeface="Verdana" panose="020B0604030504040204" pitchFamily="34" charset="0"/>
              </a:rPr>
              <a:t> (20mila </a:t>
            </a:r>
            <a:r>
              <a:rPr lang="en-US" sz="1600" dirty="0" err="1">
                <a:solidFill>
                  <a:schemeClr val="tx1">
                    <a:lumMod val="95000"/>
                    <a:lumOff val="5000"/>
                  </a:schemeClr>
                </a:solidFill>
                <a:latin typeface="Verdana" panose="020B0604030504040204" pitchFamily="34" charset="0"/>
                <a:ea typeface="Verdana" panose="020B0604030504040204" pitchFamily="34" charset="0"/>
              </a:rPr>
              <a:t>iscritti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p>
          <a:p>
            <a:pPr marL="285750" indent="-285750" defTabSz="457200">
              <a:lnSpc>
                <a:spcPct val="90000"/>
              </a:lnSpc>
              <a:spcBef>
                <a:spcPts val="1000"/>
              </a:spcBef>
              <a:buClr>
                <a:schemeClr val="accent1"/>
              </a:buClr>
              <a:buSzPct val="80000"/>
              <a:buFont typeface="Wingdings 3" charset="2"/>
              <a:buChar char=""/>
            </a:pPr>
            <a:r>
              <a:rPr lang="en-US" sz="1600" b="1" dirty="0" err="1" smtClean="0">
                <a:solidFill>
                  <a:schemeClr val="tx1">
                    <a:lumMod val="95000"/>
                    <a:lumOff val="5000"/>
                  </a:schemeClr>
                </a:solidFill>
                <a:latin typeface="Verdana" panose="020B0604030504040204" pitchFamily="34" charset="0"/>
                <a:ea typeface="Verdana" panose="020B0604030504040204" pitchFamily="34" charset="0"/>
              </a:rPr>
              <a:t>BusforFun</a:t>
            </a:r>
            <a:r>
              <a:rPr lang="en-US" sz="1600" dirty="0">
                <a:solidFill>
                  <a:schemeClr val="tx1">
                    <a:lumMod val="95000"/>
                    <a:lumOff val="5000"/>
                  </a:schemeClr>
                </a:solidFill>
                <a:latin typeface="Verdana" panose="020B0604030504040204" pitchFamily="34" charset="0"/>
                <a:ea typeface="Verdana" panose="020B0604030504040204" pitchFamily="34" charset="0"/>
              </a:rPr>
              <a:t>: un </a:t>
            </a:r>
            <a:r>
              <a:rPr lang="en-US" sz="1600" dirty="0" err="1">
                <a:solidFill>
                  <a:schemeClr val="tx1">
                    <a:lumMod val="95000"/>
                    <a:lumOff val="5000"/>
                  </a:schemeClr>
                </a:solidFill>
                <a:latin typeface="Verdana" panose="020B0604030504040204" pitchFamily="34" charset="0"/>
                <a:ea typeface="Verdana" panose="020B0604030504040204" pitchFamily="34" charset="0"/>
              </a:rPr>
              <a:t>servizio</a:t>
            </a:r>
            <a:r>
              <a:rPr lang="en-US" sz="1600" dirty="0">
                <a:solidFill>
                  <a:schemeClr val="tx1">
                    <a:lumMod val="95000"/>
                    <a:lumOff val="5000"/>
                  </a:schemeClr>
                </a:solidFill>
                <a:latin typeface="Verdana" panose="020B0604030504040204" pitchFamily="34" charset="0"/>
                <a:ea typeface="Verdana" panose="020B0604030504040204" pitchFamily="34" charset="0"/>
              </a:rPr>
              <a:t> per </a:t>
            </a:r>
            <a:r>
              <a:rPr lang="en-US" sz="1600" dirty="0" err="1">
                <a:solidFill>
                  <a:schemeClr val="tx1">
                    <a:lumMod val="95000"/>
                    <a:lumOff val="5000"/>
                  </a:schemeClr>
                </a:solidFill>
                <a:latin typeface="Verdana" panose="020B0604030504040204" pitchFamily="34" charset="0"/>
                <a:ea typeface="Verdana" panose="020B0604030504040204" pitchFamily="34" charset="0"/>
              </a:rPr>
              <a:t>accompagnare</a:t>
            </a:r>
            <a:r>
              <a:rPr lang="en-US" sz="1600" dirty="0">
                <a:solidFill>
                  <a:schemeClr val="tx1">
                    <a:lumMod val="95000"/>
                    <a:lumOff val="5000"/>
                  </a:schemeClr>
                </a:solidFill>
                <a:latin typeface="Verdana" panose="020B0604030504040204" pitchFamily="34" charset="0"/>
                <a:ea typeface="Verdana" panose="020B0604030504040204" pitchFamily="34" charset="0"/>
              </a:rPr>
              <a:t> in bus a concerti, </a:t>
            </a:r>
            <a:r>
              <a:rPr lang="en-US" sz="1600" dirty="0" err="1">
                <a:solidFill>
                  <a:schemeClr val="tx1">
                    <a:lumMod val="95000"/>
                    <a:lumOff val="5000"/>
                  </a:schemeClr>
                </a:solidFill>
                <a:latin typeface="Verdana" panose="020B0604030504040204" pitchFamily="34" charset="0"/>
                <a:ea typeface="Verdana" panose="020B0604030504040204" pitchFamily="34" charset="0"/>
              </a:rPr>
              <a:t>eventi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dello</a:t>
            </a:r>
            <a:r>
              <a:rPr lang="en-US" sz="1600" dirty="0">
                <a:solidFill>
                  <a:schemeClr val="tx1">
                    <a:lumMod val="95000"/>
                    <a:lumOff val="5000"/>
                  </a:schemeClr>
                </a:solidFill>
                <a:latin typeface="Verdana" panose="020B0604030504040204" pitchFamily="34" charset="0"/>
                <a:ea typeface="Verdana" panose="020B0604030504040204" pitchFamily="34" charset="0"/>
              </a:rPr>
              <a:t> sport, </a:t>
            </a:r>
            <a:r>
              <a:rPr lang="en-US" sz="1600" dirty="0" err="1">
                <a:solidFill>
                  <a:schemeClr val="tx1">
                    <a:lumMod val="95000"/>
                    <a:lumOff val="5000"/>
                  </a:schemeClr>
                </a:solidFill>
                <a:latin typeface="Verdana" panose="020B0604030504040204" pitchFamily="34" charset="0"/>
                <a:ea typeface="Verdana" panose="020B0604030504040204" pitchFamily="34" charset="0"/>
              </a:rPr>
              <a:t>offrendo</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collegamenti</a:t>
            </a:r>
            <a:r>
              <a:rPr lang="en-US" sz="1600" dirty="0">
                <a:solidFill>
                  <a:schemeClr val="tx1">
                    <a:lumMod val="95000"/>
                    <a:lumOff val="5000"/>
                  </a:schemeClr>
                </a:solidFill>
                <a:latin typeface="Verdana" panose="020B0604030504040204" pitchFamily="34" charset="0"/>
                <a:ea typeface="Verdana" panose="020B0604030504040204" pitchFamily="34" charset="0"/>
              </a:rPr>
              <a:t> bus da </a:t>
            </a:r>
            <a:r>
              <a:rPr lang="en-US" sz="1600" dirty="0" err="1">
                <a:solidFill>
                  <a:schemeClr val="tx1">
                    <a:lumMod val="95000"/>
                    <a:lumOff val="5000"/>
                  </a:schemeClr>
                </a:solidFill>
                <a:latin typeface="Verdana" panose="020B0604030504040204" pitchFamily="34" charset="0"/>
                <a:ea typeface="Verdana" panose="020B0604030504040204" pitchFamily="34" charset="0"/>
              </a:rPr>
              <a:t>più</a:t>
            </a:r>
            <a:r>
              <a:rPr lang="en-US" sz="1600" dirty="0">
                <a:solidFill>
                  <a:schemeClr val="tx1">
                    <a:lumMod val="95000"/>
                    <a:lumOff val="5000"/>
                  </a:schemeClr>
                </a:solidFill>
                <a:latin typeface="Verdana" panose="020B0604030504040204" pitchFamily="34" charset="0"/>
                <a:ea typeface="Verdana" panose="020B0604030504040204" pitchFamily="34" charset="0"/>
              </a:rPr>
              <a:t> di 250 </a:t>
            </a:r>
            <a:r>
              <a:rPr lang="en-US" sz="1600" dirty="0" err="1">
                <a:solidFill>
                  <a:schemeClr val="tx1">
                    <a:lumMod val="95000"/>
                    <a:lumOff val="5000"/>
                  </a:schemeClr>
                </a:solidFill>
                <a:latin typeface="Verdana" panose="020B0604030504040204" pitchFamily="34" charset="0"/>
                <a:ea typeface="Verdana" panose="020B0604030504040204" pitchFamily="34" charset="0"/>
              </a:rPr>
              <a:t>località</a:t>
            </a:r>
            <a:r>
              <a:rPr lang="en-US" sz="1600" dirty="0">
                <a:solidFill>
                  <a:schemeClr val="tx1">
                    <a:lumMod val="95000"/>
                    <a:lumOff val="5000"/>
                  </a:schemeClr>
                </a:solidFill>
                <a:latin typeface="Verdana" panose="020B0604030504040204" pitchFamily="34" charset="0"/>
                <a:ea typeface="Verdana" panose="020B0604030504040204" pitchFamily="34" charset="0"/>
              </a:rPr>
              <a:t> e </a:t>
            </a:r>
            <a:r>
              <a:rPr lang="en-US" sz="1600" dirty="0" err="1">
                <a:solidFill>
                  <a:schemeClr val="tx1">
                    <a:lumMod val="95000"/>
                    <a:lumOff val="5000"/>
                  </a:schemeClr>
                </a:solidFill>
                <a:latin typeface="Verdana" panose="020B0604030504040204" pitchFamily="34" charset="0"/>
                <a:ea typeface="Verdana" panose="020B0604030504040204" pitchFamily="34" charset="0"/>
              </a:rPr>
              <a:t>ai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più</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importanti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eventi</a:t>
            </a:r>
            <a:r>
              <a:rPr lang="en-US" sz="1600" dirty="0">
                <a:solidFill>
                  <a:schemeClr val="tx1">
                    <a:lumMod val="95000"/>
                    <a:lumOff val="5000"/>
                  </a:schemeClr>
                </a:solidFill>
                <a:latin typeface="Verdana" panose="020B0604030504040204" pitchFamily="34" charset="0"/>
                <a:ea typeface="Verdana" panose="020B0604030504040204" pitchFamily="34" charset="0"/>
              </a:rPr>
              <a:t> e </a:t>
            </a:r>
            <a:r>
              <a:rPr lang="en-US" sz="1600" dirty="0" err="1">
                <a:solidFill>
                  <a:schemeClr val="tx1">
                    <a:lumMod val="95000"/>
                    <a:lumOff val="5000"/>
                  </a:schemeClr>
                </a:solidFill>
                <a:latin typeface="Verdana" panose="020B0604030504040204" pitchFamily="34" charset="0"/>
                <a:ea typeface="Verdana" panose="020B0604030504040204" pitchFamily="34" charset="0"/>
              </a:rPr>
              <a:t>centri</a:t>
            </a:r>
            <a:r>
              <a:rPr lang="en-US" sz="1600" dirty="0">
                <a:solidFill>
                  <a:schemeClr val="tx1">
                    <a:lumMod val="95000"/>
                    <a:lumOff val="5000"/>
                  </a:schemeClr>
                </a:solidFill>
                <a:latin typeface="Verdana" panose="020B0604030504040204" pitchFamily="34" charset="0"/>
                <a:ea typeface="Verdana" panose="020B0604030504040204" pitchFamily="34" charset="0"/>
              </a:rPr>
              <a:t> di divertimento in Italia, Austria, Slovenia e </a:t>
            </a:r>
            <a:r>
              <a:rPr lang="en-US" sz="1600" dirty="0" err="1">
                <a:solidFill>
                  <a:schemeClr val="tx1">
                    <a:lumMod val="95000"/>
                    <a:lumOff val="5000"/>
                  </a:schemeClr>
                </a:solidFill>
                <a:latin typeface="Verdana" panose="020B0604030504040204" pitchFamily="34" charset="0"/>
                <a:ea typeface="Verdana" panose="020B0604030504040204" pitchFamily="34" charset="0"/>
              </a:rPr>
              <a:t>Croazia</a:t>
            </a:r>
            <a:r>
              <a:rPr lang="en-US" sz="1600" dirty="0">
                <a:solidFill>
                  <a:schemeClr val="tx1">
                    <a:lumMod val="95000"/>
                    <a:lumOff val="5000"/>
                  </a:schemeClr>
                </a:solidFill>
                <a:latin typeface="Verdana" panose="020B0604030504040204" pitchFamily="34" charset="0"/>
                <a:ea typeface="Verdana" panose="020B0604030504040204" pitchFamily="34" charset="0"/>
              </a:rPr>
              <a:t>.</a:t>
            </a:r>
          </a:p>
          <a:p>
            <a:pPr marL="285750" indent="-285750" defTabSz="457200">
              <a:lnSpc>
                <a:spcPct val="90000"/>
              </a:lnSpc>
              <a:spcBef>
                <a:spcPts val="1000"/>
              </a:spcBef>
              <a:buClr>
                <a:schemeClr val="accent1"/>
              </a:buClr>
              <a:buSzPct val="80000"/>
              <a:buFont typeface="Wingdings 3" charset="2"/>
              <a:buChar char=""/>
            </a:pPr>
            <a:r>
              <a:rPr lang="en-US" sz="1600" b="1" dirty="0" err="1">
                <a:solidFill>
                  <a:schemeClr val="tx1">
                    <a:lumMod val="95000"/>
                    <a:lumOff val="5000"/>
                  </a:schemeClr>
                </a:solidFill>
                <a:latin typeface="Verdana" panose="020B0604030504040204" pitchFamily="34" charset="0"/>
                <a:ea typeface="Verdana" panose="020B0604030504040204" pitchFamily="34" charset="0"/>
              </a:rPr>
              <a:t>Carepy</a:t>
            </a:r>
            <a:r>
              <a:rPr lang="en-US" sz="1600" dirty="0">
                <a:solidFill>
                  <a:schemeClr val="tx1">
                    <a:lumMod val="95000"/>
                    <a:lumOff val="5000"/>
                  </a:schemeClr>
                </a:solidFill>
                <a:latin typeface="Verdana" panose="020B0604030504040204" pitchFamily="34" charset="0"/>
                <a:ea typeface="Verdana" panose="020B0604030504040204" pitchFamily="34" charset="0"/>
              </a:rPr>
              <a:t>: la startup </a:t>
            </a:r>
            <a:r>
              <a:rPr lang="en-US" sz="1600" dirty="0" err="1">
                <a:solidFill>
                  <a:schemeClr val="tx1">
                    <a:lumMod val="95000"/>
                    <a:lumOff val="5000"/>
                  </a:schemeClr>
                </a:solidFill>
                <a:latin typeface="Verdana" panose="020B0604030504040204" pitchFamily="34" charset="0"/>
                <a:ea typeface="Verdana" panose="020B0604030504040204" pitchFamily="34" charset="0"/>
              </a:rPr>
              <a:t>pugliese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smtClean="0">
                <a:solidFill>
                  <a:schemeClr val="tx1">
                    <a:lumMod val="95000"/>
                    <a:lumOff val="5000"/>
                  </a:schemeClr>
                </a:solidFill>
                <a:latin typeface="Verdana" panose="020B0604030504040204" pitchFamily="34" charset="0"/>
                <a:ea typeface="Verdana" panose="020B0604030504040204" pitchFamily="34" charset="0"/>
              </a:rPr>
              <a:t>che</a:t>
            </a:r>
            <a:r>
              <a:rPr lang="en-US" sz="1600" dirty="0" smtClean="0">
                <a:solidFill>
                  <a:schemeClr val="tx1">
                    <a:lumMod val="95000"/>
                    <a:lumOff val="5000"/>
                  </a:schemeClr>
                </a:solidFill>
                <a:latin typeface="Verdana" panose="020B0604030504040204" pitchFamily="34" charset="0"/>
                <a:ea typeface="Verdana" panose="020B0604030504040204" pitchFamily="34" charset="0"/>
              </a:rPr>
              <a:t> ha </a:t>
            </a:r>
            <a:r>
              <a:rPr lang="en-US" sz="1600" dirty="0" err="1">
                <a:solidFill>
                  <a:schemeClr val="tx1">
                    <a:lumMod val="95000"/>
                    <a:lumOff val="5000"/>
                  </a:schemeClr>
                </a:solidFill>
                <a:latin typeface="Verdana" panose="020B0604030504040204" pitchFamily="34" charset="0"/>
                <a:ea typeface="Verdana" panose="020B0604030504040204" pitchFamily="34" charset="0"/>
              </a:rPr>
              <a:t>creato</a:t>
            </a:r>
            <a:r>
              <a:rPr lang="en-US" sz="1600" dirty="0">
                <a:solidFill>
                  <a:schemeClr val="tx1">
                    <a:lumMod val="95000"/>
                    <a:lumOff val="5000"/>
                  </a:schemeClr>
                </a:solidFill>
                <a:latin typeface="Verdana" panose="020B0604030504040204" pitchFamily="34" charset="0"/>
                <a:ea typeface="Verdana" panose="020B0604030504040204" pitchFamily="34" charset="0"/>
              </a:rPr>
              <a:t> un </a:t>
            </a:r>
            <a:r>
              <a:rPr lang="en-US" sz="1600" dirty="0" err="1">
                <a:solidFill>
                  <a:schemeClr val="tx1">
                    <a:lumMod val="95000"/>
                    <a:lumOff val="5000"/>
                  </a:schemeClr>
                </a:solidFill>
                <a:latin typeface="Verdana" panose="020B0604030504040204" pitchFamily="34" charset="0"/>
                <a:ea typeface="Verdana" panose="020B0604030504040204" pitchFamily="34" charset="0"/>
              </a:rPr>
              <a:t>sistema</a:t>
            </a:r>
            <a:r>
              <a:rPr lang="en-US" sz="1600" dirty="0">
                <a:solidFill>
                  <a:schemeClr val="tx1">
                    <a:lumMod val="95000"/>
                    <a:lumOff val="5000"/>
                  </a:schemeClr>
                </a:solidFill>
                <a:latin typeface="Verdana" panose="020B0604030504040204" pitchFamily="34" charset="0"/>
                <a:ea typeface="Verdana" panose="020B0604030504040204" pitchFamily="34" charset="0"/>
              </a:rPr>
              <a:t> di </a:t>
            </a:r>
            <a:r>
              <a:rPr lang="en-US" sz="1600" dirty="0" err="1">
                <a:solidFill>
                  <a:schemeClr val="tx1">
                    <a:lumMod val="95000"/>
                    <a:lumOff val="5000"/>
                  </a:schemeClr>
                </a:solidFill>
                <a:latin typeface="Verdana" panose="020B0604030504040204" pitchFamily="34" charset="0"/>
                <a:ea typeface="Verdana" panose="020B0604030504040204" pitchFamily="34" charset="0"/>
              </a:rPr>
              <a:t>gestione</a:t>
            </a:r>
            <a:r>
              <a:rPr lang="en-US" sz="1600" dirty="0">
                <a:solidFill>
                  <a:schemeClr val="tx1">
                    <a:lumMod val="95000"/>
                    <a:lumOff val="5000"/>
                  </a:schemeClr>
                </a:solidFill>
                <a:latin typeface="Verdana" panose="020B0604030504040204" pitchFamily="34" charset="0"/>
                <a:ea typeface="Verdana" panose="020B0604030504040204" pitchFamily="34" charset="0"/>
              </a:rPr>
              <a:t> di </a:t>
            </a:r>
            <a:r>
              <a:rPr lang="en-US" sz="1600" dirty="0" err="1">
                <a:solidFill>
                  <a:schemeClr val="tx1">
                    <a:lumMod val="95000"/>
                    <a:lumOff val="5000"/>
                  </a:schemeClr>
                </a:solidFill>
                <a:latin typeface="Verdana" panose="020B0604030504040204" pitchFamily="34" charset="0"/>
                <a:ea typeface="Verdana" panose="020B0604030504040204" pitchFamily="34" charset="0"/>
              </a:rPr>
              <a:t>farmaci</a:t>
            </a:r>
            <a:r>
              <a:rPr lang="en-US" sz="1600" dirty="0">
                <a:solidFill>
                  <a:schemeClr val="tx1">
                    <a:lumMod val="95000"/>
                    <a:lumOff val="5000"/>
                  </a:schemeClr>
                </a:solidFill>
                <a:latin typeface="Verdana" panose="020B0604030504040204" pitchFamily="34" charset="0"/>
                <a:ea typeface="Verdana" panose="020B0604030504040204" pitchFamily="34" charset="0"/>
              </a:rPr>
              <a:t> e </a:t>
            </a:r>
            <a:r>
              <a:rPr lang="en-US" sz="1600" dirty="0" err="1" smtClean="0">
                <a:solidFill>
                  <a:schemeClr val="tx1">
                    <a:lumMod val="95000"/>
                    <a:lumOff val="5000"/>
                  </a:schemeClr>
                </a:solidFill>
                <a:latin typeface="Verdana" panose="020B0604030504040204" pitchFamily="34" charset="0"/>
                <a:ea typeface="Verdana" panose="020B0604030504040204" pitchFamily="34" charset="0"/>
              </a:rPr>
              <a:t>terapie</a:t>
            </a:r>
            <a:r>
              <a:rPr lang="en-US" sz="1600" dirty="0" smtClean="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attraverso</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un’applicazione</a:t>
            </a:r>
            <a:r>
              <a:rPr lang="en-US" sz="1600" dirty="0">
                <a:solidFill>
                  <a:schemeClr val="tx1">
                    <a:lumMod val="95000"/>
                    <a:lumOff val="5000"/>
                  </a:schemeClr>
                </a:solidFill>
                <a:latin typeface="Verdana" panose="020B0604030504040204" pitchFamily="34" charset="0"/>
                <a:ea typeface="Verdana" panose="020B0604030504040204" pitchFamily="34" charset="0"/>
              </a:rPr>
              <a:t> per smartphone e </a:t>
            </a:r>
            <a:r>
              <a:rPr lang="en-US" sz="1600" dirty="0" smtClean="0">
                <a:solidFill>
                  <a:schemeClr val="tx1">
                    <a:lumMod val="95000"/>
                    <a:lumOff val="5000"/>
                  </a:schemeClr>
                </a:solidFill>
                <a:latin typeface="Verdana" panose="020B0604030504040204" pitchFamily="34" charset="0"/>
                <a:ea typeface="Verdana" panose="020B0604030504040204" pitchFamily="34" charset="0"/>
              </a:rPr>
              <a:t>tablet. </a:t>
            </a:r>
            <a:r>
              <a:rPr lang="en-US" sz="1600" dirty="0" err="1" smtClean="0">
                <a:solidFill>
                  <a:schemeClr val="tx1">
                    <a:lumMod val="95000"/>
                    <a:lumOff val="5000"/>
                  </a:schemeClr>
                </a:solidFill>
                <a:latin typeface="Verdana" panose="020B0604030504040204" pitchFamily="34" charset="0"/>
                <a:ea typeface="Verdana" panose="020B0604030504040204" pitchFamily="34" charset="0"/>
              </a:rPr>
              <a:t>Destinata</a:t>
            </a:r>
            <a:r>
              <a:rPr lang="en-US" sz="1600" dirty="0" smtClean="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ai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pazienti</a:t>
            </a:r>
            <a:r>
              <a:rPr lang="en-US" sz="1600" dirty="0">
                <a:solidFill>
                  <a:schemeClr val="tx1">
                    <a:lumMod val="95000"/>
                    <a:lumOff val="5000"/>
                  </a:schemeClr>
                </a:solidFill>
                <a:latin typeface="Verdana" panose="020B0604030504040204" pitchFamily="34" charset="0"/>
                <a:ea typeface="Verdana" panose="020B0604030504040204" pitchFamily="34" charset="0"/>
              </a:rPr>
              <a:t> e </a:t>
            </a:r>
            <a:r>
              <a:rPr lang="en-US" sz="1600" dirty="0" err="1">
                <a:solidFill>
                  <a:schemeClr val="tx1">
                    <a:lumMod val="95000"/>
                    <a:lumOff val="5000"/>
                  </a:schemeClr>
                </a:solidFill>
                <a:latin typeface="Verdana" panose="020B0604030504040204" pitchFamily="34" charset="0"/>
                <a:ea typeface="Verdana" panose="020B0604030504040204" pitchFamily="34" charset="0"/>
              </a:rPr>
              <a:t>ai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loro</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familiari</a:t>
            </a:r>
            <a:r>
              <a:rPr lang="en-US" sz="1600" dirty="0">
                <a:solidFill>
                  <a:schemeClr val="tx1">
                    <a:lumMod val="95000"/>
                    <a:lumOff val="5000"/>
                  </a:schemeClr>
                </a:solidFill>
                <a:latin typeface="Verdana" panose="020B0604030504040204" pitchFamily="34" charset="0"/>
                <a:ea typeface="Verdana" panose="020B0604030504040204" pitchFamily="34" charset="0"/>
              </a:rPr>
              <a:t>. È </a:t>
            </a:r>
            <a:r>
              <a:rPr lang="en-US" sz="1600" dirty="0" err="1">
                <a:solidFill>
                  <a:schemeClr val="tx1">
                    <a:lumMod val="95000"/>
                    <a:lumOff val="5000"/>
                  </a:schemeClr>
                </a:solidFill>
                <a:latin typeface="Verdana" panose="020B0604030504040204" pitchFamily="34" charset="0"/>
                <a:ea typeface="Verdana" panose="020B0604030504040204" pitchFamily="34" charset="0"/>
              </a:rPr>
              <a:t>una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soluzione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informatica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che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migliora</a:t>
            </a:r>
            <a:r>
              <a:rPr lang="en-US" sz="1600" dirty="0">
                <a:solidFill>
                  <a:schemeClr val="tx1">
                    <a:lumMod val="95000"/>
                    <a:lumOff val="5000"/>
                  </a:schemeClr>
                </a:solidFill>
                <a:latin typeface="Verdana" panose="020B0604030504040204" pitchFamily="34" charset="0"/>
                <a:ea typeface="Verdana" panose="020B0604030504040204" pitchFamily="34" charset="0"/>
              </a:rPr>
              <a:t> la </a:t>
            </a:r>
            <a:r>
              <a:rPr lang="en-US" sz="1600" dirty="0" err="1">
                <a:solidFill>
                  <a:schemeClr val="tx1">
                    <a:lumMod val="95000"/>
                    <a:lumOff val="5000"/>
                  </a:schemeClr>
                </a:solidFill>
                <a:latin typeface="Verdana" panose="020B0604030504040204" pitchFamily="34" charset="0"/>
                <a:ea typeface="Verdana" panose="020B0604030504040204" pitchFamily="34" charset="0"/>
              </a:rPr>
              <a:t>qualità</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della</a:t>
            </a:r>
            <a:r>
              <a:rPr lang="en-US" sz="1600" dirty="0">
                <a:solidFill>
                  <a:schemeClr val="tx1">
                    <a:lumMod val="95000"/>
                    <a:lumOff val="5000"/>
                  </a:schemeClr>
                </a:solidFill>
                <a:latin typeface="Verdana" panose="020B0604030504040204" pitchFamily="34" charset="0"/>
                <a:ea typeface="Verdana" panose="020B0604030504040204" pitchFamily="34" charset="0"/>
              </a:rPr>
              <a:t> vita </a:t>
            </a:r>
            <a:r>
              <a:rPr lang="en-US" sz="1600" dirty="0" err="1">
                <a:solidFill>
                  <a:schemeClr val="tx1">
                    <a:lumMod val="95000"/>
                    <a:lumOff val="5000"/>
                  </a:schemeClr>
                </a:solidFill>
                <a:latin typeface="Verdana" panose="020B0604030504040204" pitchFamily="34" charset="0"/>
                <a:ea typeface="Verdana" panose="020B0604030504040204" pitchFamily="34" charset="0"/>
              </a:rPr>
              <a:t>dei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malati</a:t>
            </a:r>
            <a:r>
              <a:rPr lang="en-US" sz="1600" dirty="0">
                <a:solidFill>
                  <a:schemeClr val="tx1">
                    <a:lumMod val="95000"/>
                    <a:lumOff val="5000"/>
                  </a:schemeClr>
                </a:solidFill>
                <a:latin typeface="Verdana" panose="020B0604030504040204" pitchFamily="34" charset="0"/>
                <a:ea typeface="Verdana" panose="020B0604030504040204" pitchFamily="34" charset="0"/>
              </a:rPr>
              <a:t> e di chi li </a:t>
            </a:r>
            <a:r>
              <a:rPr lang="en-US" sz="1600" dirty="0" err="1">
                <a:solidFill>
                  <a:schemeClr val="tx1">
                    <a:lumMod val="95000"/>
                    <a:lumOff val="5000"/>
                  </a:schemeClr>
                </a:solidFill>
                <a:latin typeface="Verdana" panose="020B0604030504040204" pitchFamily="34" charset="0"/>
                <a:ea typeface="Verdana" panose="020B0604030504040204" pitchFamily="34" charset="0"/>
              </a:rPr>
              <a:t>assiste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Nel</a:t>
            </a:r>
            <a:r>
              <a:rPr lang="en-US" sz="1600" dirty="0">
                <a:solidFill>
                  <a:schemeClr val="tx1">
                    <a:lumMod val="95000"/>
                    <a:lumOff val="5000"/>
                  </a:schemeClr>
                </a:solidFill>
                <a:latin typeface="Verdana" panose="020B0604030504040204" pitchFamily="34" charset="0"/>
                <a:ea typeface="Verdana" panose="020B0604030504040204" pitchFamily="34" charset="0"/>
              </a:rPr>
              <a:t> 2016 è </a:t>
            </a:r>
            <a:r>
              <a:rPr lang="en-US" sz="1600" dirty="0" err="1">
                <a:solidFill>
                  <a:schemeClr val="tx1">
                    <a:lumMod val="95000"/>
                    <a:lumOff val="5000"/>
                  </a:schemeClr>
                </a:solidFill>
                <a:latin typeface="Verdana" panose="020B0604030504040204" pitchFamily="34" charset="0"/>
                <a:ea typeface="Verdana" panose="020B0604030504040204" pitchFamily="34" charset="0"/>
              </a:rPr>
              <a:t>stata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premiata</a:t>
            </a:r>
            <a:r>
              <a:rPr lang="en-US" sz="1600" dirty="0">
                <a:solidFill>
                  <a:schemeClr val="tx1">
                    <a:lumMod val="95000"/>
                    <a:lumOff val="5000"/>
                  </a:schemeClr>
                </a:solidFill>
                <a:latin typeface="Verdana" panose="020B0604030504040204" pitchFamily="34" charset="0"/>
                <a:ea typeface="Verdana" panose="020B0604030504040204" pitchFamily="34" charset="0"/>
              </a:rPr>
              <a:t> al Quirinale.</a:t>
            </a:r>
          </a:p>
          <a:p>
            <a:pPr marL="285750" indent="-285750" defTabSz="457200">
              <a:lnSpc>
                <a:spcPct val="90000"/>
              </a:lnSpc>
              <a:spcBef>
                <a:spcPts val="1000"/>
              </a:spcBef>
              <a:buClr>
                <a:schemeClr val="accent1"/>
              </a:buClr>
              <a:buSzPct val="80000"/>
              <a:buFont typeface="Wingdings 3" charset="2"/>
              <a:buChar char=""/>
            </a:pPr>
            <a:r>
              <a:rPr lang="en-US" sz="1600" b="1" dirty="0" err="1">
                <a:solidFill>
                  <a:schemeClr val="tx1">
                    <a:lumMod val="95000"/>
                    <a:lumOff val="5000"/>
                  </a:schemeClr>
                </a:solidFill>
                <a:latin typeface="Verdana" panose="020B0604030504040204" pitchFamily="34" charset="0"/>
                <a:ea typeface="Verdana" panose="020B0604030504040204" pitchFamily="34" charset="0"/>
              </a:rPr>
              <a:t>Cortilia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prodotti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alimentari</a:t>
            </a:r>
            <a:r>
              <a:rPr lang="en-US" sz="1600" dirty="0">
                <a:solidFill>
                  <a:schemeClr val="tx1">
                    <a:lumMod val="95000"/>
                    <a:lumOff val="5000"/>
                  </a:schemeClr>
                </a:solidFill>
                <a:latin typeface="Verdana" panose="020B0604030504040204" pitchFamily="34" charset="0"/>
                <a:ea typeface="Verdana" panose="020B0604030504040204" pitchFamily="34" charset="0"/>
              </a:rPr>
              <a:t> a casa</a:t>
            </a:r>
          </a:p>
          <a:p>
            <a:pPr marL="285750" indent="-285750" defTabSz="457200">
              <a:lnSpc>
                <a:spcPct val="90000"/>
              </a:lnSpc>
              <a:spcBef>
                <a:spcPts val="1000"/>
              </a:spcBef>
              <a:buClr>
                <a:schemeClr val="accent1"/>
              </a:buClr>
              <a:buSzPct val="80000"/>
              <a:buFont typeface="Wingdings 3" charset="2"/>
              <a:buChar char=""/>
            </a:pPr>
            <a:r>
              <a:rPr lang="en-US" sz="1600" b="1" dirty="0" err="1" smtClean="0">
                <a:solidFill>
                  <a:schemeClr val="tx1">
                    <a:lumMod val="95000"/>
                    <a:lumOff val="5000"/>
                  </a:schemeClr>
                </a:solidFill>
                <a:latin typeface="Verdana" panose="020B0604030504040204" pitchFamily="34" charset="0"/>
                <a:ea typeface="Verdana" panose="020B0604030504040204" pitchFamily="34" charset="0"/>
              </a:rPr>
              <a:t>Friendz</a:t>
            </a:r>
            <a:r>
              <a:rPr lang="en-US" sz="1600" dirty="0">
                <a:solidFill>
                  <a:schemeClr val="tx1">
                    <a:lumMod val="95000"/>
                    <a:lumOff val="5000"/>
                  </a:schemeClr>
                </a:solidFill>
                <a:latin typeface="Verdana" panose="020B0604030504040204" pitchFamily="34" charset="0"/>
                <a:ea typeface="Verdana" panose="020B0604030504040204" pitchFamily="34" charset="0"/>
              </a:rPr>
              <a:t>: app per </a:t>
            </a:r>
            <a:r>
              <a:rPr lang="en-US" sz="1600" dirty="0" err="1">
                <a:solidFill>
                  <a:schemeClr val="tx1">
                    <a:lumMod val="95000"/>
                    <a:lumOff val="5000"/>
                  </a:schemeClr>
                </a:solidFill>
                <a:latin typeface="Verdana" panose="020B0604030504040204" pitchFamily="34" charset="0"/>
                <a:ea typeface="Verdana" panose="020B0604030504040204" pitchFamily="34" charset="0"/>
              </a:rPr>
              <a:t>guadagnare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denaro</a:t>
            </a:r>
            <a:r>
              <a:rPr lang="en-US" sz="1600" dirty="0">
                <a:solidFill>
                  <a:schemeClr val="tx1">
                    <a:lumMod val="95000"/>
                    <a:lumOff val="5000"/>
                  </a:schemeClr>
                </a:solidFill>
                <a:latin typeface="Verdana" panose="020B0604030504040204" pitchFamily="34" charset="0"/>
                <a:ea typeface="Verdana" panose="020B0604030504040204" pitchFamily="34" charset="0"/>
              </a:rPr>
              <a:t> per </a:t>
            </a:r>
            <a:r>
              <a:rPr lang="en-US" sz="1600" dirty="0" err="1">
                <a:solidFill>
                  <a:schemeClr val="tx1">
                    <a:lumMod val="95000"/>
                    <a:lumOff val="5000"/>
                  </a:schemeClr>
                </a:solidFill>
                <a:latin typeface="Verdana" panose="020B0604030504040204" pitchFamily="34" charset="0"/>
                <a:ea typeface="Verdana" panose="020B0604030504040204" pitchFamily="34" charset="0"/>
              </a:rPr>
              <a:t>ogni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foto</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condivisa</a:t>
            </a:r>
            <a:endParaRPr lang="en-US" sz="1600" dirty="0">
              <a:solidFill>
                <a:schemeClr val="tx1">
                  <a:lumMod val="95000"/>
                  <a:lumOff val="5000"/>
                </a:schemeClr>
              </a:solidFill>
              <a:latin typeface="Verdana" panose="020B0604030504040204" pitchFamily="34" charset="0"/>
              <a:ea typeface="Verdana" panose="020B0604030504040204" pitchFamily="34" charset="0"/>
            </a:endParaRPr>
          </a:p>
          <a:p>
            <a:pPr marL="285750" indent="-285750" defTabSz="457200">
              <a:lnSpc>
                <a:spcPct val="90000"/>
              </a:lnSpc>
              <a:spcBef>
                <a:spcPts val="1000"/>
              </a:spcBef>
              <a:buClr>
                <a:schemeClr val="accent1"/>
              </a:buClr>
              <a:buSzPct val="80000"/>
              <a:buFont typeface="Wingdings 3" charset="2"/>
              <a:buChar char=""/>
            </a:pPr>
            <a:endParaRPr lang="en-US" sz="1600"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483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Immagine 7">
            <a:extLst>
              <a:ext uri="{FF2B5EF4-FFF2-40B4-BE49-F238E27FC236}">
                <a16:creationId xmlns:a16="http://schemas.microsoft.com/office/drawing/2014/main" xmlns="" id="{EB6E52A5-2A21-40CA-B4B1-1AF9A8E5B8D6}"/>
              </a:ext>
            </a:extLst>
          </p:cNvPr>
          <p:cNvPicPr>
            <a:picLocks noChangeAspect="1"/>
          </p:cNvPicPr>
          <p:nvPr/>
        </p:nvPicPr>
        <p:blipFill rotWithShape="1">
          <a:blip r:embed="rId2">
            <a:extLst>
              <a:ext uri="{28A0092B-C50C-407E-A947-70E740481C1C}">
                <a14:useLocalDpi xmlns:a14="http://schemas.microsoft.com/office/drawing/2010/main" val="0"/>
              </a:ext>
            </a:extLst>
          </a:blip>
          <a:srcRect r="-2" b="13431"/>
          <a:stretch/>
        </p:blipFill>
        <p:spPr>
          <a:xfrm>
            <a:off x="6215271" y="0"/>
            <a:ext cx="5973554" cy="6866467"/>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25" name="Straight Connector 24">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CasellaDiTesto 5">
            <a:extLst>
              <a:ext uri="{FF2B5EF4-FFF2-40B4-BE49-F238E27FC236}">
                <a16:creationId xmlns:a16="http://schemas.microsoft.com/office/drawing/2014/main" xmlns="" id="{6D524F02-9F71-4607-9F95-11C6B33FA136}"/>
              </a:ext>
            </a:extLst>
          </p:cNvPr>
          <p:cNvSpPr txBox="1"/>
          <p:nvPr/>
        </p:nvSpPr>
        <p:spPr>
          <a:xfrm>
            <a:off x="206583" y="346460"/>
            <a:ext cx="6416710" cy="7333479"/>
          </a:xfrm>
          <a:prstGeom prst="rect">
            <a:avLst/>
          </a:prstGeom>
        </p:spPr>
        <p:txBody>
          <a:bodyPr vert="horz" lIns="91440" tIns="45720" rIns="91440" bIns="45720" rtlCol="0">
            <a:noAutofit/>
          </a:bodyPr>
          <a:lstStyle/>
          <a:p>
            <a:pPr algn="just">
              <a:buClr>
                <a:schemeClr val="accent1"/>
              </a:buClr>
              <a:buSzPct val="80000"/>
            </a:pPr>
            <a:endParaRPr lang="it-IT" sz="1600"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Clr>
                <a:schemeClr val="accent1"/>
              </a:buClr>
              <a:buSzPct val="80000"/>
              <a:buFont typeface="Wingdings 3" panose="05040102010807070707" pitchFamily="18" charset="2"/>
              <a:buChar char="u"/>
            </a:pPr>
            <a:r>
              <a:rPr lang="en-US" sz="1600" b="1" dirty="0" smtClean="0">
                <a:solidFill>
                  <a:schemeClr val="tx1">
                    <a:lumMod val="95000"/>
                    <a:lumOff val="5000"/>
                  </a:schemeClr>
                </a:solidFill>
                <a:latin typeface="Verdana" panose="020B0604030504040204" pitchFamily="34" charset="0"/>
                <a:ea typeface="Verdana" panose="020B0604030504040204" pitchFamily="34" charset="0"/>
              </a:rPr>
              <a:t>Ludwig</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motore</a:t>
            </a:r>
            <a:r>
              <a:rPr lang="en-US" sz="1600" dirty="0">
                <a:solidFill>
                  <a:schemeClr val="tx1">
                    <a:lumMod val="95000"/>
                    <a:lumOff val="5000"/>
                  </a:schemeClr>
                </a:solidFill>
                <a:latin typeface="Verdana" panose="020B0604030504040204" pitchFamily="34" charset="0"/>
                <a:ea typeface="Verdana" panose="020B0604030504040204" pitchFamily="34" charset="0"/>
              </a:rPr>
              <a:t> di </a:t>
            </a:r>
            <a:r>
              <a:rPr lang="en-US" sz="1600" dirty="0" err="1">
                <a:solidFill>
                  <a:schemeClr val="tx1">
                    <a:lumMod val="95000"/>
                    <a:lumOff val="5000"/>
                  </a:schemeClr>
                </a:solidFill>
                <a:latin typeface="Verdana" panose="020B0604030504040204" pitchFamily="34" charset="0"/>
                <a:ea typeface="Verdana" panose="020B0604030504040204" pitchFamily="34" charset="0"/>
              </a:rPr>
              <a:t>ricerca</a:t>
            </a:r>
            <a:r>
              <a:rPr lang="en-US" sz="1600" dirty="0">
                <a:solidFill>
                  <a:schemeClr val="tx1">
                    <a:lumMod val="95000"/>
                    <a:lumOff val="5000"/>
                  </a:schemeClr>
                </a:solidFill>
                <a:latin typeface="Verdana" panose="020B0604030504040204" pitchFamily="34" charset="0"/>
                <a:ea typeface="Verdana" panose="020B0604030504040204" pitchFamily="34" charset="0"/>
              </a:rPr>
              <a:t> per </a:t>
            </a:r>
            <a:r>
              <a:rPr lang="en-US" sz="1600" dirty="0" err="1">
                <a:solidFill>
                  <a:schemeClr val="tx1">
                    <a:lumMod val="95000"/>
                    <a:lumOff val="5000"/>
                  </a:schemeClr>
                </a:solidFill>
                <a:latin typeface="Verdana" panose="020B0604030504040204" pitchFamily="34" charset="0"/>
                <a:ea typeface="Verdana" panose="020B0604030504040204" pitchFamily="34" charset="0"/>
              </a:rPr>
              <a:t>tradurre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correttamente</a:t>
            </a:r>
            <a:r>
              <a:rPr lang="en-US" sz="1600" dirty="0">
                <a:solidFill>
                  <a:schemeClr val="tx1">
                    <a:lumMod val="95000"/>
                    <a:lumOff val="5000"/>
                  </a:schemeClr>
                </a:solidFill>
                <a:latin typeface="Verdana" panose="020B0604030504040204" pitchFamily="34" charset="0"/>
                <a:ea typeface="Verdana" panose="020B0604030504040204" pitchFamily="34" charset="0"/>
              </a:rPr>
              <a:t> in </a:t>
            </a:r>
            <a:r>
              <a:rPr lang="en-US" sz="1600" dirty="0" err="1">
                <a:solidFill>
                  <a:schemeClr val="tx1">
                    <a:lumMod val="95000"/>
                    <a:lumOff val="5000"/>
                  </a:schemeClr>
                </a:solidFill>
                <a:latin typeface="Verdana" panose="020B0604030504040204" pitchFamily="34" charset="0"/>
                <a:ea typeface="Verdana" panose="020B0604030504040204" pitchFamily="34" charset="0"/>
              </a:rPr>
              <a:t>inglese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Diversamente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dai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comuni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motori</a:t>
            </a:r>
            <a:r>
              <a:rPr lang="en-US" sz="1600" dirty="0">
                <a:solidFill>
                  <a:schemeClr val="tx1">
                    <a:lumMod val="95000"/>
                    <a:lumOff val="5000"/>
                  </a:schemeClr>
                </a:solidFill>
                <a:latin typeface="Verdana" panose="020B0604030504040204" pitchFamily="34" charset="0"/>
                <a:ea typeface="Verdana" panose="020B0604030504040204" pitchFamily="34" charset="0"/>
              </a:rPr>
              <a:t> di </a:t>
            </a:r>
            <a:r>
              <a:rPr lang="en-US" sz="1600" dirty="0" err="1">
                <a:solidFill>
                  <a:schemeClr val="tx1">
                    <a:lumMod val="95000"/>
                    <a:lumOff val="5000"/>
                  </a:schemeClr>
                </a:solidFill>
                <a:latin typeface="Verdana" panose="020B0604030504040204" pitchFamily="34" charset="0"/>
                <a:ea typeface="Verdana" panose="020B0604030504040204" pitchFamily="34" charset="0"/>
              </a:rPr>
              <a:t>ricerca</a:t>
            </a:r>
            <a:r>
              <a:rPr lang="en-US" sz="1600" dirty="0">
                <a:solidFill>
                  <a:schemeClr val="tx1">
                    <a:lumMod val="95000"/>
                    <a:lumOff val="5000"/>
                  </a:schemeClr>
                </a:solidFill>
                <a:latin typeface="Verdana" panose="020B0604030504040204" pitchFamily="34" charset="0"/>
                <a:ea typeface="Verdana" panose="020B0604030504040204" pitchFamily="34" charset="0"/>
              </a:rPr>
              <a:t>, è </a:t>
            </a:r>
            <a:r>
              <a:rPr lang="en-US" sz="1600" dirty="0" err="1">
                <a:solidFill>
                  <a:schemeClr val="tx1">
                    <a:lumMod val="95000"/>
                    <a:lumOff val="5000"/>
                  </a:schemeClr>
                </a:solidFill>
                <a:latin typeface="Verdana" panose="020B0604030504040204" pitchFamily="34" charset="0"/>
                <a:ea typeface="Verdana" panose="020B0604030504040204" pitchFamily="34" charset="0"/>
              </a:rPr>
              <a:t>specializzato</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nella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ricerca</a:t>
            </a:r>
            <a:r>
              <a:rPr lang="en-US" sz="1600" dirty="0">
                <a:solidFill>
                  <a:schemeClr val="tx1">
                    <a:lumMod val="95000"/>
                    <a:lumOff val="5000"/>
                  </a:schemeClr>
                </a:solidFill>
                <a:latin typeface="Verdana" panose="020B0604030504040204" pitchFamily="34" charset="0"/>
                <a:ea typeface="Verdana" panose="020B0604030504040204" pitchFamily="34" charset="0"/>
              </a:rPr>
              <a:t> e </a:t>
            </a:r>
            <a:r>
              <a:rPr lang="en-US" sz="1600" dirty="0" err="1">
                <a:solidFill>
                  <a:schemeClr val="tx1">
                    <a:lumMod val="95000"/>
                    <a:lumOff val="5000"/>
                  </a:schemeClr>
                </a:solidFill>
                <a:latin typeface="Verdana" panose="020B0604030504040204" pitchFamily="34" charset="0"/>
                <a:ea typeface="Verdana" panose="020B0604030504040204" pitchFamily="34" charset="0"/>
              </a:rPr>
              <a:t>nel</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confronto</a:t>
            </a:r>
            <a:r>
              <a:rPr lang="en-US" sz="1600" dirty="0">
                <a:solidFill>
                  <a:schemeClr val="tx1">
                    <a:lumMod val="95000"/>
                    <a:lumOff val="5000"/>
                  </a:schemeClr>
                </a:solidFill>
                <a:latin typeface="Verdana" panose="020B0604030504040204" pitchFamily="34" charset="0"/>
                <a:ea typeface="Verdana" panose="020B0604030504040204" pitchFamily="34" charset="0"/>
              </a:rPr>
              <a:t> di </a:t>
            </a:r>
            <a:r>
              <a:rPr lang="en-US" sz="1600" dirty="0" err="1">
                <a:solidFill>
                  <a:schemeClr val="tx1">
                    <a:lumMod val="95000"/>
                    <a:lumOff val="5000"/>
                  </a:schemeClr>
                </a:solidFill>
                <a:latin typeface="Verdana" panose="020B0604030504040204" pitchFamily="34" charset="0"/>
                <a:ea typeface="Verdana" panose="020B0604030504040204" pitchFamily="34" charset="0"/>
              </a:rPr>
              <a:t>frasi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ed</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utilizza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il</a:t>
            </a:r>
            <a:r>
              <a:rPr lang="en-US" sz="1600" dirty="0">
                <a:solidFill>
                  <a:schemeClr val="tx1">
                    <a:lumMod val="95000"/>
                    <a:lumOff val="5000"/>
                  </a:schemeClr>
                </a:solidFill>
                <a:latin typeface="Verdana" panose="020B0604030504040204" pitchFamily="34" charset="0"/>
                <a:ea typeface="Verdana" panose="020B0604030504040204" pitchFamily="34" charset="0"/>
              </a:rPr>
              <a:t> web in </a:t>
            </a:r>
            <a:r>
              <a:rPr lang="en-US" sz="1600" dirty="0" err="1">
                <a:solidFill>
                  <a:schemeClr val="tx1">
                    <a:lumMod val="95000"/>
                    <a:lumOff val="5000"/>
                  </a:schemeClr>
                </a:solidFill>
                <a:latin typeface="Verdana" panose="020B0604030504040204" pitchFamily="34" charset="0"/>
                <a:ea typeface="Verdana" panose="020B0604030504040204" pitchFamily="34" charset="0"/>
              </a:rPr>
              <a:t>inglese</a:t>
            </a:r>
            <a:r>
              <a:rPr lang="en-US" sz="1600" dirty="0">
                <a:solidFill>
                  <a:schemeClr val="tx1">
                    <a:lumMod val="95000"/>
                    <a:lumOff val="5000"/>
                  </a:schemeClr>
                </a:solidFill>
                <a:latin typeface="Verdana" panose="020B0604030504040204" pitchFamily="34" charset="0"/>
                <a:ea typeface="Verdana" panose="020B0604030504040204" pitchFamily="34" charset="0"/>
              </a:rPr>
              <a:t>. Ha </a:t>
            </a:r>
            <a:r>
              <a:rPr lang="en-US" sz="1600" dirty="0" err="1">
                <a:solidFill>
                  <a:schemeClr val="tx1">
                    <a:lumMod val="95000"/>
                    <a:lumOff val="5000"/>
                  </a:schemeClr>
                </a:solidFill>
                <a:latin typeface="Verdana" panose="020B0604030504040204" pitchFamily="34" charset="0"/>
                <a:ea typeface="Verdana" panose="020B0604030504040204" pitchFamily="34" charset="0"/>
              </a:rPr>
              <a:t>vinto</a:t>
            </a:r>
            <a:r>
              <a:rPr lang="en-US" sz="1600" dirty="0">
                <a:solidFill>
                  <a:schemeClr val="tx1">
                    <a:lumMod val="95000"/>
                    <a:lumOff val="5000"/>
                  </a:schemeClr>
                </a:solidFill>
                <a:latin typeface="Verdana" panose="020B0604030504040204" pitchFamily="34" charset="0"/>
                <a:ea typeface="Verdana" panose="020B0604030504040204" pitchFamily="34" charset="0"/>
              </a:rPr>
              <a:t> la finale di .</a:t>
            </a:r>
            <a:r>
              <a:rPr lang="en-US" sz="1600" dirty="0" err="1">
                <a:solidFill>
                  <a:schemeClr val="tx1">
                    <a:lumMod val="95000"/>
                    <a:lumOff val="5000"/>
                  </a:schemeClr>
                </a:solidFill>
                <a:latin typeface="Verdana" panose="020B0604030504040204" pitchFamily="34" charset="0"/>
                <a:ea typeface="Verdana" panose="020B0604030504040204" pitchFamily="34" charset="0"/>
              </a:rPr>
              <a:t>itCup</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Registro</a:t>
            </a:r>
            <a:r>
              <a:rPr lang="en-US" sz="1600" dirty="0">
                <a:solidFill>
                  <a:schemeClr val="tx1">
                    <a:lumMod val="95000"/>
                    <a:lumOff val="5000"/>
                  </a:schemeClr>
                </a:solidFill>
                <a:latin typeface="Verdana" panose="020B0604030504040204" pitchFamily="34" charset="0"/>
                <a:ea typeface="Verdana" panose="020B0604030504040204" pitchFamily="34" charset="0"/>
              </a:rPr>
              <a:t> 2017.</a:t>
            </a:r>
          </a:p>
          <a:p>
            <a:pPr marL="285750" indent="-285750" algn="just">
              <a:buClr>
                <a:schemeClr val="accent1"/>
              </a:buClr>
              <a:buSzPct val="80000"/>
              <a:buFont typeface="Wingdings 3" panose="05040102010807070707" pitchFamily="18" charset="2"/>
              <a:buChar char="u"/>
            </a:pPr>
            <a:endParaRPr lang="en-US" sz="1600" dirty="0">
              <a:solidFill>
                <a:schemeClr val="tx1">
                  <a:lumMod val="95000"/>
                  <a:lumOff val="5000"/>
                </a:schemeClr>
              </a:solidFill>
              <a:latin typeface="Verdana" panose="020B0604030504040204" pitchFamily="34" charset="0"/>
              <a:ea typeface="Verdana" panose="020B0604030504040204" pitchFamily="34" charset="0"/>
            </a:endParaRPr>
          </a:p>
          <a:p>
            <a:pPr marL="285750" indent="-285750" algn="just">
              <a:buClr>
                <a:schemeClr val="accent1"/>
              </a:buClr>
              <a:buSzPct val="80000"/>
              <a:buFont typeface="Wingdings 3" panose="05040102010807070707" pitchFamily="18" charset="2"/>
              <a:buChar char="u"/>
            </a:pPr>
            <a:r>
              <a:rPr lang="en-US" sz="1600" b="1" dirty="0" err="1">
                <a:solidFill>
                  <a:schemeClr val="tx1">
                    <a:lumMod val="95000"/>
                    <a:lumOff val="5000"/>
                  </a:schemeClr>
                </a:solidFill>
                <a:latin typeface="Verdana" panose="020B0604030504040204" pitchFamily="34" charset="0"/>
                <a:ea typeface="Verdana" panose="020B0604030504040204" pitchFamily="34" charset="0"/>
              </a:rPr>
              <a:t>Pedius</a:t>
            </a:r>
            <a:r>
              <a:rPr lang="en-US" sz="1600" dirty="0">
                <a:solidFill>
                  <a:schemeClr val="tx1">
                    <a:lumMod val="95000"/>
                    <a:lumOff val="5000"/>
                  </a:schemeClr>
                </a:solidFill>
                <a:latin typeface="Verdana" panose="020B0604030504040204" pitchFamily="34" charset="0"/>
                <a:ea typeface="Verdana" panose="020B0604030504040204" pitchFamily="34" charset="0"/>
              </a:rPr>
              <a:t>: app per </a:t>
            </a:r>
            <a:r>
              <a:rPr lang="en-US" sz="1600" dirty="0" err="1">
                <a:solidFill>
                  <a:schemeClr val="tx1">
                    <a:lumMod val="95000"/>
                    <a:lumOff val="5000"/>
                  </a:schemeClr>
                </a:solidFill>
                <a:latin typeface="Verdana" panose="020B0604030504040204" pitchFamily="34" charset="0"/>
                <a:ea typeface="Verdana" panose="020B0604030504040204" pitchFamily="34" charset="0"/>
              </a:rPr>
              <a:t>i</a:t>
            </a:r>
            <a:r>
              <a:rPr lang="en-US" sz="1600" dirty="0">
                <a:solidFill>
                  <a:schemeClr val="tx1">
                    <a:lumMod val="95000"/>
                    <a:lumOff val="5000"/>
                  </a:schemeClr>
                </a:solidFill>
                <a:latin typeface="Verdana" panose="020B0604030504040204" pitchFamily="34" charset="0"/>
                <a:ea typeface="Verdana" panose="020B0604030504040204" pitchFamily="34" charset="0"/>
              </a:rPr>
              <a:t> non </a:t>
            </a:r>
            <a:r>
              <a:rPr lang="en-US" sz="1600" dirty="0" err="1">
                <a:solidFill>
                  <a:schemeClr val="tx1">
                    <a:lumMod val="95000"/>
                    <a:lumOff val="5000"/>
                  </a:schemeClr>
                </a:solidFill>
                <a:latin typeface="Verdana" panose="020B0604030504040204" pitchFamily="34" charset="0"/>
                <a:ea typeface="Verdana" panose="020B0604030504040204" pitchFamily="34" charset="0"/>
              </a:rPr>
              <a:t>vedenti</a:t>
            </a:r>
            <a:endParaRPr lang="en-US" sz="1600" dirty="0">
              <a:solidFill>
                <a:schemeClr val="tx1">
                  <a:lumMod val="95000"/>
                  <a:lumOff val="5000"/>
                </a:schemeClr>
              </a:solidFill>
              <a:latin typeface="Verdana" panose="020B0604030504040204" pitchFamily="34" charset="0"/>
              <a:ea typeface="Verdana" panose="020B0604030504040204" pitchFamily="34" charset="0"/>
            </a:endParaRPr>
          </a:p>
          <a:p>
            <a:pPr marL="285750" indent="-285750" algn="just">
              <a:buClr>
                <a:schemeClr val="accent1"/>
              </a:buClr>
              <a:buSzPct val="80000"/>
              <a:buFont typeface="Wingdings 3" panose="05040102010807070707" pitchFamily="18" charset="2"/>
              <a:buChar char="u"/>
            </a:pPr>
            <a:endParaRPr lang="it-IT" sz="1600" dirty="0">
              <a:solidFill>
                <a:schemeClr val="tx1">
                  <a:lumMod val="95000"/>
                  <a:lumOff val="5000"/>
                </a:schemeClr>
              </a:solidFill>
              <a:latin typeface="Verdana" panose="020B0604030504040204" pitchFamily="34" charset="0"/>
              <a:ea typeface="Verdana" panose="020B0604030504040204" pitchFamily="34" charset="0"/>
            </a:endParaRPr>
          </a:p>
          <a:p>
            <a:pPr marL="285750" indent="-285750" algn="just">
              <a:buClr>
                <a:schemeClr val="accent1"/>
              </a:buClr>
              <a:buSzPct val="80000"/>
              <a:buFont typeface="Wingdings 3" panose="05040102010807070707" pitchFamily="18" charset="2"/>
              <a:buChar char="u"/>
            </a:pPr>
            <a:r>
              <a:rPr lang="en-US" sz="1600" b="1" dirty="0" smtClean="0">
                <a:solidFill>
                  <a:schemeClr val="tx1">
                    <a:lumMod val="95000"/>
                    <a:lumOff val="5000"/>
                  </a:schemeClr>
                </a:solidFill>
                <a:latin typeface="Verdana" panose="020B0604030504040204" pitchFamily="34" charset="0"/>
                <a:ea typeface="Verdana" panose="020B0604030504040204" pitchFamily="34" charset="0"/>
              </a:rPr>
              <a:t>LMSC Last </a:t>
            </a:r>
            <a:r>
              <a:rPr lang="en-US" sz="1600" b="1" dirty="0">
                <a:solidFill>
                  <a:schemeClr val="tx1">
                    <a:lumMod val="95000"/>
                    <a:lumOff val="5000"/>
                  </a:schemeClr>
                </a:solidFill>
                <a:latin typeface="Verdana" panose="020B0604030504040204" pitchFamily="34" charset="0"/>
                <a:ea typeface="Verdana" panose="020B0604030504040204" pitchFamily="34" charset="0"/>
              </a:rPr>
              <a:t>minute sotto casa </a:t>
            </a:r>
            <a:r>
              <a:rPr lang="en-US" sz="1600" b="1" dirty="0" smtClean="0">
                <a:solidFill>
                  <a:schemeClr val="tx1">
                    <a:lumMod val="95000"/>
                    <a:lumOff val="5000"/>
                  </a:schemeClr>
                </a:solidFill>
                <a:latin typeface="Verdana" panose="020B0604030504040204" pitchFamily="34" charset="0"/>
                <a:ea typeface="Verdana" panose="020B0604030504040204" pitchFamily="34" charset="0"/>
              </a:rPr>
              <a:t>:</a:t>
            </a:r>
            <a:r>
              <a:rPr lang="en-US" sz="1600" dirty="0" smtClean="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l’applicazione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connette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negozi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che</a:t>
            </a:r>
            <a:r>
              <a:rPr lang="en-US" sz="1600" dirty="0">
                <a:solidFill>
                  <a:schemeClr val="tx1">
                    <a:lumMod val="95000"/>
                    <a:lumOff val="5000"/>
                  </a:schemeClr>
                </a:solidFill>
                <a:latin typeface="Verdana" panose="020B0604030504040204" pitchFamily="34" charset="0"/>
                <a:ea typeface="Verdana" panose="020B0604030504040204" pitchFamily="34" charset="0"/>
              </a:rPr>
              <a:t> a fine </a:t>
            </a:r>
            <a:r>
              <a:rPr lang="en-US" sz="1600" dirty="0" err="1">
                <a:solidFill>
                  <a:schemeClr val="tx1">
                    <a:lumMod val="95000"/>
                    <a:lumOff val="5000"/>
                  </a:schemeClr>
                </a:solidFill>
                <a:latin typeface="Verdana" panose="020B0604030504040204" pitchFamily="34" charset="0"/>
                <a:ea typeface="Verdana" panose="020B0604030504040204" pitchFamily="34" charset="0"/>
              </a:rPr>
              <a:t>giornata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rischiano</a:t>
            </a:r>
            <a:r>
              <a:rPr lang="en-US" sz="1600" dirty="0">
                <a:solidFill>
                  <a:schemeClr val="tx1">
                    <a:lumMod val="95000"/>
                    <a:lumOff val="5000"/>
                  </a:schemeClr>
                </a:solidFill>
                <a:latin typeface="Verdana" panose="020B0604030504040204" pitchFamily="34" charset="0"/>
                <a:ea typeface="Verdana" panose="020B0604030504040204" pitchFamily="34" charset="0"/>
              </a:rPr>
              <a:t> di </a:t>
            </a:r>
            <a:r>
              <a:rPr lang="en-US" sz="1600" dirty="0" err="1">
                <a:solidFill>
                  <a:schemeClr val="tx1">
                    <a:lumMod val="95000"/>
                    <a:lumOff val="5000"/>
                  </a:schemeClr>
                </a:solidFill>
                <a:latin typeface="Verdana" panose="020B0604030504040204" pitchFamily="34" charset="0"/>
                <a:ea typeface="Verdana" panose="020B0604030504040204" pitchFamily="34" charset="0"/>
              </a:rPr>
              <a:t>specare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cibo</a:t>
            </a:r>
            <a:r>
              <a:rPr lang="en-US" sz="1600" dirty="0">
                <a:solidFill>
                  <a:schemeClr val="tx1">
                    <a:lumMod val="95000"/>
                    <a:lumOff val="5000"/>
                  </a:schemeClr>
                </a:solidFill>
                <a:latin typeface="Verdana" panose="020B0604030504040204" pitchFamily="34" charset="0"/>
                <a:ea typeface="Verdana" panose="020B0604030504040204" pitchFamily="34" charset="0"/>
              </a:rPr>
              <a:t> fresco</a:t>
            </a:r>
          </a:p>
          <a:p>
            <a:pPr marL="285750" indent="-285750" algn="just">
              <a:buClr>
                <a:schemeClr val="accent1"/>
              </a:buClr>
              <a:buSzPct val="80000"/>
              <a:buFont typeface="Wingdings 3" panose="05040102010807070707" pitchFamily="18" charset="2"/>
              <a:buChar char="u"/>
            </a:pPr>
            <a:endParaRPr lang="it-IT" sz="1600" dirty="0">
              <a:solidFill>
                <a:schemeClr val="tx1">
                  <a:lumMod val="95000"/>
                  <a:lumOff val="5000"/>
                </a:schemeClr>
              </a:solidFill>
              <a:latin typeface="Verdana" panose="020B0604030504040204" pitchFamily="34" charset="0"/>
              <a:ea typeface="Verdana" panose="020B0604030504040204" pitchFamily="34" charset="0"/>
            </a:endParaRPr>
          </a:p>
          <a:p>
            <a:pPr marL="285750" indent="-285750" algn="just">
              <a:buClr>
                <a:schemeClr val="accent1"/>
              </a:buClr>
              <a:buSzPct val="80000"/>
              <a:buFont typeface="Wingdings 3" panose="05040102010807070707" pitchFamily="18" charset="2"/>
              <a:buChar char="u"/>
            </a:pPr>
            <a:r>
              <a:rPr lang="en-US" sz="1600" b="1" dirty="0">
                <a:solidFill>
                  <a:schemeClr val="tx1">
                    <a:lumMod val="95000"/>
                    <a:lumOff val="5000"/>
                  </a:schemeClr>
                </a:solidFill>
                <a:latin typeface="Verdana" panose="020B0604030504040204" pitchFamily="34" charset="0"/>
                <a:ea typeface="Verdana" panose="020B0604030504040204" pitchFamily="34" charset="0"/>
              </a:rPr>
              <a:t>My Cooking Box</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spedisce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scatole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che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contengono</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tutti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gli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ingredienti</a:t>
            </a:r>
            <a:r>
              <a:rPr lang="en-US" sz="1600" dirty="0">
                <a:solidFill>
                  <a:schemeClr val="tx1">
                    <a:lumMod val="95000"/>
                    <a:lumOff val="5000"/>
                  </a:schemeClr>
                </a:solidFill>
                <a:latin typeface="Verdana" panose="020B0604030504040204" pitchFamily="34" charset="0"/>
                <a:ea typeface="Verdana" panose="020B0604030504040204" pitchFamily="34" charset="0"/>
              </a:rPr>
              <a:t> per </a:t>
            </a:r>
            <a:r>
              <a:rPr lang="en-US" sz="1600" dirty="0" err="1">
                <a:solidFill>
                  <a:schemeClr val="tx1">
                    <a:lumMod val="95000"/>
                    <a:lumOff val="5000"/>
                  </a:schemeClr>
                </a:solidFill>
                <a:latin typeface="Verdana" panose="020B0604030504040204" pitchFamily="34" charset="0"/>
                <a:ea typeface="Verdana" panose="020B0604030504040204" pitchFamily="34" charset="0"/>
              </a:rPr>
              <a:t>realizzare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una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tipica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ricetta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regionale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italiana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Tutti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gli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ingredienti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sono</a:t>
            </a:r>
            <a:r>
              <a:rPr lang="en-US" sz="1600" dirty="0">
                <a:solidFill>
                  <a:schemeClr val="tx1">
                    <a:lumMod val="95000"/>
                    <a:lumOff val="5000"/>
                  </a:schemeClr>
                </a:solidFill>
                <a:latin typeface="Verdana" panose="020B0604030504040204" pitchFamily="34" charset="0"/>
                <a:ea typeface="Verdana" panose="020B0604030504040204" pitchFamily="34" charset="0"/>
              </a:rPr>
              <a:t> di </a:t>
            </a:r>
            <a:r>
              <a:rPr lang="en-US" sz="1600" dirty="0" err="1">
                <a:solidFill>
                  <a:schemeClr val="tx1">
                    <a:lumMod val="95000"/>
                    <a:lumOff val="5000"/>
                  </a:schemeClr>
                </a:solidFill>
                <a:latin typeface="Verdana" panose="020B0604030504040204" pitchFamily="34" charset="0"/>
                <a:ea typeface="Verdana" panose="020B0604030504040204" pitchFamily="34" charset="0"/>
              </a:rPr>
              <a:t>alta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qualità</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fatti</a:t>
            </a:r>
            <a:r>
              <a:rPr lang="en-US" sz="1600" dirty="0">
                <a:solidFill>
                  <a:schemeClr val="tx1">
                    <a:lumMod val="95000"/>
                    <a:lumOff val="5000"/>
                  </a:schemeClr>
                </a:solidFill>
                <a:latin typeface="Verdana" panose="020B0604030504040204" pitchFamily="34" charset="0"/>
                <a:ea typeface="Verdana" panose="020B0604030504040204" pitchFamily="34" charset="0"/>
              </a:rPr>
              <a:t> in Italia e </a:t>
            </a:r>
            <a:r>
              <a:rPr lang="en-US" sz="1600" dirty="0" err="1">
                <a:solidFill>
                  <a:schemeClr val="tx1">
                    <a:lumMod val="95000"/>
                    <a:lumOff val="5000"/>
                  </a:schemeClr>
                </a:solidFill>
                <a:latin typeface="Verdana" panose="020B0604030504040204" pitchFamily="34" charset="0"/>
                <a:ea typeface="Verdana" panose="020B0604030504040204" pitchFamily="34" charset="0"/>
              </a:rPr>
              <a:t>già</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dosati</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quindi</a:t>
            </a:r>
            <a:r>
              <a:rPr lang="en-US" sz="1600" dirty="0">
                <a:solidFill>
                  <a:schemeClr val="tx1">
                    <a:lumMod val="95000"/>
                    <a:lumOff val="5000"/>
                  </a:schemeClr>
                </a:solidFill>
                <a:latin typeface="Verdana" panose="020B0604030504040204" pitchFamily="34" charset="0"/>
                <a:ea typeface="Verdana" panose="020B0604030504040204" pitchFamily="34" charset="0"/>
              </a:rPr>
              <a:t> non </a:t>
            </a:r>
            <a:r>
              <a:rPr lang="en-US" sz="1600" dirty="0" err="1">
                <a:solidFill>
                  <a:schemeClr val="tx1">
                    <a:lumMod val="95000"/>
                    <a:lumOff val="5000"/>
                  </a:schemeClr>
                </a:solidFill>
                <a:latin typeface="Verdana" panose="020B0604030504040204" pitchFamily="34" charset="0"/>
                <a:ea typeface="Verdana" panose="020B0604030504040204" pitchFamily="34" charset="0"/>
              </a:rPr>
              <a:t>c’è</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spreco</a:t>
            </a:r>
            <a:r>
              <a:rPr lang="en-US" sz="1600" dirty="0">
                <a:solidFill>
                  <a:schemeClr val="tx1">
                    <a:lumMod val="95000"/>
                    <a:lumOff val="5000"/>
                  </a:schemeClr>
                </a:solidFill>
                <a:latin typeface="Verdana" panose="020B0604030504040204" pitchFamily="34" charset="0"/>
                <a:ea typeface="Verdana" panose="020B0604030504040204" pitchFamily="34" charset="0"/>
              </a:rPr>
              <a:t> di </a:t>
            </a:r>
            <a:r>
              <a:rPr lang="en-US" sz="1600" dirty="0" err="1">
                <a:solidFill>
                  <a:schemeClr val="tx1">
                    <a:lumMod val="95000"/>
                    <a:lumOff val="5000"/>
                  </a:schemeClr>
                </a:solidFill>
                <a:latin typeface="Verdana" panose="020B0604030504040204" pitchFamily="34" charset="0"/>
                <a:ea typeface="Verdana" panose="020B0604030504040204" pitchFamily="34" charset="0"/>
              </a:rPr>
              <a:t>cibo</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oltre</a:t>
            </a:r>
            <a:r>
              <a:rPr lang="en-US" sz="1600" dirty="0">
                <a:solidFill>
                  <a:schemeClr val="tx1">
                    <a:lumMod val="95000"/>
                    <a:lumOff val="5000"/>
                  </a:schemeClr>
                </a:solidFill>
                <a:latin typeface="Verdana" panose="020B0604030504040204" pitchFamily="34" charset="0"/>
                <a:ea typeface="Verdana" panose="020B0604030504040204" pitchFamily="34" charset="0"/>
              </a:rPr>
              <a:t> a </a:t>
            </a:r>
            <a:r>
              <a:rPr lang="en-US" sz="1600" dirty="0" err="1">
                <a:solidFill>
                  <a:schemeClr val="tx1">
                    <a:lumMod val="95000"/>
                    <a:lumOff val="5000"/>
                  </a:schemeClr>
                </a:solidFill>
                <a:latin typeface="Verdana" panose="020B0604030504040204" pitchFamily="34" charset="0"/>
                <a:ea typeface="Verdana" panose="020B0604030504040204" pitchFamily="34" charset="0"/>
              </a:rPr>
              <a:t>permettere</a:t>
            </a:r>
            <a:r>
              <a:rPr lang="en-US" sz="1600" dirty="0">
                <a:solidFill>
                  <a:schemeClr val="tx1">
                    <a:lumMod val="95000"/>
                    <a:lumOff val="5000"/>
                  </a:schemeClr>
                </a:solidFill>
                <a:latin typeface="Verdana" panose="020B0604030504040204" pitchFamily="34" charset="0"/>
                <a:ea typeface="Verdana" panose="020B0604030504040204" pitchFamily="34" charset="0"/>
              </a:rPr>
              <a:t> la </a:t>
            </a:r>
            <a:r>
              <a:rPr lang="en-US" sz="1600" dirty="0" err="1">
                <a:solidFill>
                  <a:schemeClr val="tx1">
                    <a:lumMod val="95000"/>
                    <a:lumOff val="5000"/>
                  </a:schemeClr>
                </a:solidFill>
                <a:latin typeface="Verdana" panose="020B0604030504040204" pitchFamily="34" charset="0"/>
                <a:ea typeface="Verdana" panose="020B0604030504040204" pitchFamily="34" charset="0"/>
              </a:rPr>
              <a:t>realizzazione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della</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ricetta</a:t>
            </a:r>
            <a:r>
              <a:rPr lang="en-US" sz="1600" dirty="0">
                <a:solidFill>
                  <a:schemeClr val="tx1">
                    <a:lumMod val="95000"/>
                    <a:lumOff val="5000"/>
                  </a:schemeClr>
                </a:solidFill>
                <a:latin typeface="Verdana" panose="020B0604030504040204" pitchFamily="34" charset="0"/>
                <a:ea typeface="Verdana" panose="020B0604030504040204" pitchFamily="34" charset="0"/>
              </a:rPr>
              <a:t> senza </a:t>
            </a:r>
            <a:r>
              <a:rPr lang="en-US" sz="1600" dirty="0" err="1">
                <a:solidFill>
                  <a:schemeClr val="tx1">
                    <a:lumMod val="95000"/>
                    <a:lumOff val="5000"/>
                  </a:schemeClr>
                </a:solidFill>
                <a:latin typeface="Verdana" panose="020B0604030504040204" pitchFamily="34" charset="0"/>
                <a:ea typeface="Verdana" panose="020B0604030504040204" pitchFamily="34" charset="0"/>
              </a:rPr>
              <a:t>alcun</a:t>
            </a:r>
            <a:r>
              <a:rPr lang="en-US" sz="1600" dirty="0">
                <a:solidFill>
                  <a:schemeClr val="tx1">
                    <a:lumMod val="95000"/>
                    <a:lumOff val="5000"/>
                  </a:schemeClr>
                </a:solidFill>
                <a:latin typeface="Verdana" panose="020B0604030504040204" pitchFamily="34" charset="0"/>
                <a:ea typeface="Verdana" panose="020B0604030504040204" pitchFamily="34" charset="0"/>
              </a:rPr>
              <a:t> </a:t>
            </a:r>
            <a:r>
              <a:rPr lang="en-US" sz="1600" dirty="0" err="1">
                <a:solidFill>
                  <a:schemeClr val="tx1">
                    <a:lumMod val="95000"/>
                    <a:lumOff val="5000"/>
                  </a:schemeClr>
                </a:solidFill>
                <a:latin typeface="Verdana" panose="020B0604030504040204" pitchFamily="34" charset="0"/>
                <a:ea typeface="Verdana" panose="020B0604030504040204" pitchFamily="34" charset="0"/>
              </a:rPr>
              <a:t>errore</a:t>
            </a:r>
            <a:r>
              <a:rPr lang="en-US" sz="1600" dirty="0">
                <a:solidFill>
                  <a:schemeClr val="tx1">
                    <a:lumMod val="95000"/>
                    <a:lumOff val="5000"/>
                  </a:schemeClr>
                </a:solidFill>
                <a:latin typeface="Verdana" panose="020B0604030504040204" pitchFamily="34" charset="0"/>
                <a:ea typeface="Verdana" panose="020B0604030504040204" pitchFamily="34" charset="0"/>
              </a:rPr>
              <a:t>. </a:t>
            </a:r>
          </a:p>
          <a:p>
            <a:pPr marL="285750" indent="-285750" algn="just">
              <a:buClr>
                <a:schemeClr val="accent1"/>
              </a:buClr>
              <a:buSzPct val="80000"/>
              <a:buFont typeface="Wingdings 3" panose="05040102010807070707" pitchFamily="18" charset="2"/>
              <a:buChar char="u"/>
            </a:pPr>
            <a:endParaRPr lang="en-US" sz="1600" b="1" dirty="0">
              <a:solidFill>
                <a:schemeClr val="tx1">
                  <a:lumMod val="95000"/>
                  <a:lumOff val="5000"/>
                </a:schemeClr>
              </a:solidFill>
              <a:latin typeface="Verdana" panose="020B0604030504040204" pitchFamily="34" charset="0"/>
              <a:ea typeface="Verdana" panose="020B0604030504040204" pitchFamily="34" charset="0"/>
            </a:endParaRPr>
          </a:p>
          <a:p>
            <a:pPr marL="285750" indent="-285750" algn="just">
              <a:buClr>
                <a:schemeClr val="accent1"/>
              </a:buClr>
              <a:buSzPct val="80000"/>
              <a:buFont typeface="Wingdings 3" panose="05040102010807070707" pitchFamily="18" charset="2"/>
              <a:buChar char="u"/>
            </a:pPr>
            <a:r>
              <a:rPr lang="it-IT" sz="1600" b="1" dirty="0" err="1">
                <a:solidFill>
                  <a:schemeClr val="tx1">
                    <a:lumMod val="95000"/>
                    <a:lumOff val="5000"/>
                  </a:schemeClr>
                </a:solidFill>
                <a:latin typeface="Verdana" panose="020B0604030504040204" pitchFamily="34" charset="0"/>
                <a:ea typeface="Verdana" panose="020B0604030504040204" pitchFamily="34" charset="0"/>
              </a:rPr>
              <a:t>Platoonig</a:t>
            </a:r>
            <a:r>
              <a:rPr lang="it-IT" sz="1600" b="1" dirty="0">
                <a:solidFill>
                  <a:schemeClr val="tx1">
                    <a:lumMod val="95000"/>
                    <a:lumOff val="5000"/>
                  </a:schemeClr>
                </a:solidFill>
                <a:latin typeface="Verdana" panose="020B0604030504040204" pitchFamily="34" charset="0"/>
                <a:ea typeface="Verdana" panose="020B0604030504040204" pitchFamily="34" charset="0"/>
              </a:rPr>
              <a:t>:</a:t>
            </a:r>
            <a:r>
              <a:rPr lang="it-IT" sz="1600" dirty="0">
                <a:solidFill>
                  <a:schemeClr val="tx1">
                    <a:lumMod val="95000"/>
                    <a:lumOff val="5000"/>
                  </a:schemeClr>
                </a:solidFill>
                <a:latin typeface="Verdana" panose="020B0604030504040204" pitchFamily="34" charset="0"/>
                <a:ea typeface="Verdana" panose="020B0604030504040204" pitchFamily="34" charset="0"/>
              </a:rPr>
              <a:t> letteralmente convoglio di mezzi che viaggia in colonna come un treno. Il primo mezzo è provvisto di conducente che stabilisce il percorso e la </a:t>
            </a:r>
            <a:r>
              <a:rPr lang="it-IT" sz="1600" dirty="0" smtClean="0">
                <a:solidFill>
                  <a:schemeClr val="tx1">
                    <a:lumMod val="95000"/>
                    <a:lumOff val="5000"/>
                  </a:schemeClr>
                </a:solidFill>
                <a:latin typeface="Verdana" panose="020B0604030504040204" pitchFamily="34" charset="0"/>
                <a:ea typeface="Verdana" panose="020B0604030504040204" pitchFamily="34" charset="0"/>
              </a:rPr>
              <a:t>velocità </a:t>
            </a:r>
            <a:r>
              <a:rPr lang="it-IT" sz="1600" dirty="0">
                <a:solidFill>
                  <a:schemeClr val="tx1">
                    <a:lumMod val="95000"/>
                    <a:lumOff val="5000"/>
                  </a:schemeClr>
                </a:solidFill>
                <a:latin typeface="Verdana" panose="020B0604030504040204" pitchFamily="34" charset="0"/>
                <a:ea typeface="Verdana" panose="020B0604030504040204" pitchFamily="34" charset="0"/>
              </a:rPr>
              <a:t>mentre gli </a:t>
            </a:r>
            <a:r>
              <a:rPr lang="it-IT" sz="1600" dirty="0" smtClean="0">
                <a:solidFill>
                  <a:schemeClr val="tx1">
                    <a:lumMod val="95000"/>
                    <a:lumOff val="5000"/>
                  </a:schemeClr>
                </a:solidFill>
                <a:latin typeface="Verdana" panose="020B0604030504040204" pitchFamily="34" charset="0"/>
                <a:ea typeface="Verdana" panose="020B0604030504040204" pitchFamily="34" charset="0"/>
              </a:rPr>
              <a:t>altri, </a:t>
            </a:r>
            <a:r>
              <a:rPr lang="it-IT" sz="1600" dirty="0">
                <a:solidFill>
                  <a:schemeClr val="tx1">
                    <a:lumMod val="95000"/>
                    <a:lumOff val="5000"/>
                  </a:schemeClr>
                </a:solidFill>
                <a:latin typeface="Verdana" panose="020B0604030504040204" pitchFamily="34" charset="0"/>
                <a:ea typeface="Verdana" panose="020B0604030504040204" pitchFamily="34" charset="0"/>
              </a:rPr>
              <a:t>senza </a:t>
            </a:r>
            <a:r>
              <a:rPr lang="it-IT" sz="1600" dirty="0" smtClean="0">
                <a:solidFill>
                  <a:schemeClr val="tx1">
                    <a:lumMod val="95000"/>
                    <a:lumOff val="5000"/>
                  </a:schemeClr>
                </a:solidFill>
                <a:latin typeface="Verdana" panose="020B0604030504040204" pitchFamily="34" charset="0"/>
                <a:ea typeface="Verdana" panose="020B0604030504040204" pitchFamily="34" charset="0"/>
              </a:rPr>
              <a:t>conducente, </a:t>
            </a:r>
            <a:r>
              <a:rPr lang="it-IT" sz="1600" dirty="0">
                <a:solidFill>
                  <a:schemeClr val="tx1">
                    <a:lumMod val="95000"/>
                    <a:lumOff val="5000"/>
                  </a:schemeClr>
                </a:solidFill>
                <a:latin typeface="Verdana" panose="020B0604030504040204" pitchFamily="34" charset="0"/>
                <a:ea typeface="Verdana" panose="020B0604030504040204" pitchFamily="34" charset="0"/>
              </a:rPr>
              <a:t>grazie al sistema di wireless e con apposite tecnologia di </a:t>
            </a:r>
            <a:r>
              <a:rPr lang="it-IT" sz="1600" dirty="0" smtClean="0">
                <a:solidFill>
                  <a:schemeClr val="tx1">
                    <a:lumMod val="95000"/>
                    <a:lumOff val="5000"/>
                  </a:schemeClr>
                </a:solidFill>
                <a:latin typeface="Verdana" panose="020B0604030504040204" pitchFamily="34" charset="0"/>
                <a:ea typeface="Verdana" panose="020B0604030504040204" pitchFamily="34" charset="0"/>
              </a:rPr>
              <a:t>guida, </a:t>
            </a:r>
            <a:r>
              <a:rPr lang="it-IT" sz="1600" dirty="0">
                <a:solidFill>
                  <a:schemeClr val="tx1">
                    <a:lumMod val="95000"/>
                    <a:lumOff val="5000"/>
                  </a:schemeClr>
                </a:solidFill>
                <a:latin typeface="Verdana" panose="020B0604030504040204" pitchFamily="34" charset="0"/>
                <a:ea typeface="Verdana" panose="020B0604030504040204" pitchFamily="34" charset="0"/>
              </a:rPr>
              <a:t>trasportano merci riducendo smog ed incidenti. </a:t>
            </a:r>
            <a:endParaRPr lang="en-US" sz="1600" dirty="0">
              <a:solidFill>
                <a:schemeClr val="tx1">
                  <a:lumMod val="95000"/>
                  <a:lumOff val="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097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fade">
                                      <p:cBhvr>
                                        <p:cTn id="11" dur="500"/>
                                        <p:tgtEl>
                                          <p:spTgt spid="6">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Effect transition="in" filter="fade">
                                      <p:cBhvr>
                                        <p:cTn id="2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777" y="954155"/>
            <a:ext cx="8596668" cy="1524001"/>
          </a:xfrm>
        </p:spPr>
        <p:txBody>
          <a:bodyPr>
            <a:noAutofit/>
          </a:bodyPr>
          <a:lstStyle/>
          <a:p>
            <a:pPr algn="just"/>
            <a:r>
              <a:rPr lang="it-IT" sz="1800" dirty="0">
                <a:solidFill>
                  <a:schemeClr val="tx1">
                    <a:lumMod val="95000"/>
                    <a:lumOff val="5000"/>
                  </a:schemeClr>
                </a:solidFill>
                <a:latin typeface="Verdana" panose="020B0604030504040204" pitchFamily="34" charset="0"/>
                <a:ea typeface="Verdana" panose="020B0604030504040204" pitchFamily="34" charset="0"/>
              </a:rPr>
              <a:t>Anche in Filosofia esiste una nuova Corrente Filosofica denominata Antropologia del </a:t>
            </a:r>
            <a:r>
              <a:rPr lang="it-IT" sz="1800" dirty="0" err="1">
                <a:solidFill>
                  <a:schemeClr val="tx1">
                    <a:lumMod val="95000"/>
                    <a:lumOff val="5000"/>
                  </a:schemeClr>
                </a:solidFill>
                <a:latin typeface="Verdana" panose="020B0604030504040204" pitchFamily="34" charset="0"/>
                <a:ea typeface="Verdana" panose="020B0604030504040204" pitchFamily="34" charset="0"/>
              </a:rPr>
              <a:t>postumano</a:t>
            </a:r>
            <a:r>
              <a:rPr lang="it-IT" sz="1800" dirty="0">
                <a:solidFill>
                  <a:schemeClr val="tx1">
                    <a:lumMod val="95000"/>
                    <a:lumOff val="5000"/>
                  </a:schemeClr>
                </a:solidFill>
                <a:latin typeface="Verdana" panose="020B0604030504040204" pitchFamily="34" charset="0"/>
                <a:ea typeface="Verdana" panose="020B0604030504040204" pitchFamily="34" charset="0"/>
              </a:rPr>
              <a:t> ad opera di Neil </a:t>
            </a:r>
            <a:r>
              <a:rPr lang="it-IT" sz="1800" dirty="0" err="1">
                <a:solidFill>
                  <a:schemeClr val="tx1">
                    <a:lumMod val="95000"/>
                    <a:lumOff val="5000"/>
                  </a:schemeClr>
                </a:solidFill>
                <a:latin typeface="Verdana" panose="020B0604030504040204" pitchFamily="34" charset="0"/>
                <a:ea typeface="Verdana" panose="020B0604030504040204" pitchFamily="34" charset="0"/>
              </a:rPr>
              <a:t>Badington</a:t>
            </a:r>
            <a:r>
              <a:rPr lang="it-IT" sz="1800" dirty="0">
                <a:solidFill>
                  <a:schemeClr val="tx1">
                    <a:lumMod val="95000"/>
                    <a:lumOff val="5000"/>
                  </a:schemeClr>
                </a:solidFill>
                <a:latin typeface="Verdana" panose="020B0604030504040204" pitchFamily="34" charset="0"/>
                <a:ea typeface="Verdana" panose="020B0604030504040204" pitchFamily="34" charset="0"/>
              </a:rPr>
              <a:t>.</a:t>
            </a:r>
            <a:br>
              <a:rPr lang="it-IT" sz="1800" dirty="0">
                <a:solidFill>
                  <a:schemeClr val="tx1">
                    <a:lumMod val="95000"/>
                    <a:lumOff val="5000"/>
                  </a:schemeClr>
                </a:solidFill>
                <a:latin typeface="Verdana" panose="020B0604030504040204" pitchFamily="34" charset="0"/>
                <a:ea typeface="Verdana" panose="020B0604030504040204" pitchFamily="34" charset="0"/>
              </a:rPr>
            </a:br>
            <a:r>
              <a:rPr lang="it-IT" sz="1800" dirty="0">
                <a:solidFill>
                  <a:schemeClr val="tx1">
                    <a:lumMod val="95000"/>
                    <a:lumOff val="5000"/>
                  </a:schemeClr>
                </a:solidFill>
                <a:latin typeface="Verdana" panose="020B0604030504040204" pitchFamily="34" charset="0"/>
                <a:ea typeface="Verdana" panose="020B0604030504040204" pitchFamily="34" charset="0"/>
              </a:rPr>
              <a:t/>
            </a:r>
            <a:br>
              <a:rPr lang="it-IT" sz="1800" dirty="0">
                <a:solidFill>
                  <a:schemeClr val="tx1">
                    <a:lumMod val="95000"/>
                    <a:lumOff val="5000"/>
                  </a:schemeClr>
                </a:solidFill>
                <a:latin typeface="Verdana" panose="020B0604030504040204" pitchFamily="34" charset="0"/>
                <a:ea typeface="Verdana" panose="020B0604030504040204" pitchFamily="34" charset="0"/>
              </a:rPr>
            </a:br>
            <a:r>
              <a:rPr lang="it-IT" sz="1800" dirty="0">
                <a:solidFill>
                  <a:schemeClr val="tx1">
                    <a:lumMod val="95000"/>
                    <a:lumOff val="5000"/>
                  </a:schemeClr>
                </a:solidFill>
                <a:latin typeface="Verdana" panose="020B0604030504040204" pitchFamily="34" charset="0"/>
                <a:ea typeface="Verdana" panose="020B0604030504040204" pitchFamily="34" charset="0"/>
              </a:rPr>
              <a:t>Nel dibattito corrente nel campo delle teorie del post-umano si tende a distinguere tra due principali prospettive:</a:t>
            </a:r>
          </a:p>
        </p:txBody>
      </p:sp>
      <p:sp>
        <p:nvSpPr>
          <p:cNvPr id="3" name="CasellaDiTesto 2">
            <a:extLst>
              <a:ext uri="{FF2B5EF4-FFF2-40B4-BE49-F238E27FC236}">
                <a16:creationId xmlns:a16="http://schemas.microsoft.com/office/drawing/2014/main" xmlns="" id="{7AE3E180-33F7-4FB5-B1FA-9C8AD41A1A74}"/>
              </a:ext>
            </a:extLst>
          </p:cNvPr>
          <p:cNvSpPr txBox="1"/>
          <p:nvPr/>
        </p:nvSpPr>
        <p:spPr>
          <a:xfrm>
            <a:off x="332777" y="2637184"/>
            <a:ext cx="8837727"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schemeClr val="tx1">
                    <a:lumMod val="95000"/>
                    <a:lumOff val="5000"/>
                  </a:schemeClr>
                </a:solidFill>
                <a:latin typeface="Verdana" panose="020B0604030504040204" pitchFamily="34" charset="0"/>
                <a:ea typeface="Verdana" panose="020B0604030504040204" pitchFamily="34" charset="0"/>
              </a:rPr>
              <a:t>Il </a:t>
            </a:r>
            <a:r>
              <a:rPr lang="it-IT" b="1" i="1" dirty="0">
                <a:solidFill>
                  <a:schemeClr val="tx1">
                    <a:lumMod val="95000"/>
                    <a:lumOff val="5000"/>
                  </a:schemeClr>
                </a:solidFill>
                <a:latin typeface="Verdana" panose="020B0604030504040204" pitchFamily="34" charset="0"/>
                <a:ea typeface="Verdana" panose="020B0604030504040204" pitchFamily="34" charset="0"/>
              </a:rPr>
              <a:t>transumanesimo</a:t>
            </a:r>
            <a:r>
              <a:rPr lang="it-IT" dirty="0">
                <a:solidFill>
                  <a:schemeClr val="tx1">
                    <a:lumMod val="95000"/>
                    <a:lumOff val="5000"/>
                  </a:schemeClr>
                </a:solidFill>
                <a:latin typeface="Verdana" panose="020B0604030504040204" pitchFamily="34" charset="0"/>
                <a:ea typeface="Verdana" panose="020B0604030504040204" pitchFamily="34" charset="0"/>
              </a:rPr>
              <a:t> è una forma di speculazione futurologica promossa da quelle correnti di pensiero che si riconoscono in un progetto scientista di potenziamento e di perfezionamento dell’essere umano (nei suoi aspetti estetici, anatomici, cognitivi, emotivi, genetici), nutrito dalla fiducia di riuscire presto o tardi ad aggirare i limiti strutturali e i vincoli biologici dell’uomo, sottraendolo così al suo destino di creatura che invecchia, si ammala, soffre, muore.</a:t>
            </a:r>
          </a:p>
          <a:p>
            <a:pPr marL="285750" indent="-285750" algn="just">
              <a:buFont typeface="Arial" panose="020B0604020202020204" pitchFamily="34" charset="0"/>
              <a:buChar char="•"/>
            </a:pPr>
            <a:endParaRPr lang="it-IT" dirty="0">
              <a:solidFill>
                <a:schemeClr val="tx1">
                  <a:lumMod val="95000"/>
                  <a:lumOff val="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it-IT" dirty="0">
                <a:solidFill>
                  <a:schemeClr val="tx1">
                    <a:lumMod val="95000"/>
                    <a:lumOff val="5000"/>
                  </a:schemeClr>
                </a:solidFill>
                <a:latin typeface="Verdana" panose="020B0604030504040204" pitchFamily="34" charset="0"/>
                <a:ea typeface="Verdana" panose="020B0604030504040204" pitchFamily="34" charset="0"/>
              </a:rPr>
              <a:t>Il </a:t>
            </a:r>
            <a:r>
              <a:rPr lang="it-IT" b="1" i="1" dirty="0" err="1">
                <a:solidFill>
                  <a:schemeClr val="tx1">
                    <a:lumMod val="95000"/>
                    <a:lumOff val="5000"/>
                  </a:schemeClr>
                </a:solidFill>
                <a:latin typeface="Verdana" panose="020B0604030504040204" pitchFamily="34" charset="0"/>
                <a:ea typeface="Verdana" panose="020B0604030504040204" pitchFamily="34" charset="0"/>
              </a:rPr>
              <a:t>postumanesimo</a:t>
            </a:r>
            <a:r>
              <a:rPr lang="it-IT" dirty="0">
                <a:solidFill>
                  <a:schemeClr val="tx1">
                    <a:lumMod val="95000"/>
                    <a:lumOff val="5000"/>
                  </a:schemeClr>
                </a:solidFill>
                <a:latin typeface="Verdana" panose="020B0604030504040204" pitchFamily="34" charset="0"/>
                <a:ea typeface="Verdana" panose="020B0604030504040204" pitchFamily="34" charset="0"/>
              </a:rPr>
              <a:t>, a differenza del transumanesimo (nei cui confronti è assai critico), rivolge la propria attenzione alle coordinate culturali e paradigmatiche attraverso cui abitualmente si interpreta e si descrive l’essere umano e il suo rapporto con le alterità non umane, tanto biologiche (animali non umani, piante, ecosistemi, ecc.) quanto </a:t>
            </a:r>
            <a:r>
              <a:rPr lang="it-IT" dirty="0" err="1">
                <a:solidFill>
                  <a:schemeClr val="tx1">
                    <a:lumMod val="95000"/>
                    <a:lumOff val="5000"/>
                  </a:schemeClr>
                </a:solidFill>
                <a:latin typeface="Verdana" panose="020B0604030504040204" pitchFamily="34" charset="0"/>
                <a:ea typeface="Verdana" panose="020B0604030504040204" pitchFamily="34" charset="0"/>
              </a:rPr>
              <a:t>maccaniche</a:t>
            </a:r>
            <a:r>
              <a:rPr lang="it-IT" dirty="0">
                <a:solidFill>
                  <a:schemeClr val="tx1">
                    <a:lumMod val="95000"/>
                    <a:lumOff val="5000"/>
                  </a:schemeClr>
                </a:solidFill>
                <a:latin typeface="Verdana" panose="020B0604030504040204" pitchFamily="34" charset="0"/>
                <a:ea typeface="Verdana" panose="020B0604030504040204" pitchFamily="34" charset="0"/>
              </a:rPr>
              <a:t>.</a:t>
            </a:r>
            <a:endParaRPr lang="it-IT" dirty="0"/>
          </a:p>
        </p:txBody>
      </p:sp>
      <p:sp>
        <p:nvSpPr>
          <p:cNvPr id="4" name="CasellaDiTesto 3">
            <a:extLst>
              <a:ext uri="{FF2B5EF4-FFF2-40B4-BE49-F238E27FC236}">
                <a16:creationId xmlns:a16="http://schemas.microsoft.com/office/drawing/2014/main" xmlns="" id="{A3BC6924-36E9-497D-8B5C-8F9750E81B25}"/>
              </a:ext>
            </a:extLst>
          </p:cNvPr>
          <p:cNvSpPr txBox="1"/>
          <p:nvPr/>
        </p:nvSpPr>
        <p:spPr>
          <a:xfrm>
            <a:off x="332777" y="333462"/>
            <a:ext cx="6228522" cy="461665"/>
          </a:xfrm>
          <a:prstGeom prst="rect">
            <a:avLst/>
          </a:prstGeom>
          <a:noFill/>
        </p:spPr>
        <p:txBody>
          <a:bodyPr wrap="square" rtlCol="0">
            <a:spAutoFit/>
          </a:bodyPr>
          <a:lstStyle/>
          <a:p>
            <a:r>
              <a:rPr lang="it-IT" sz="2400" b="1" dirty="0">
                <a:solidFill>
                  <a:schemeClr val="accent1">
                    <a:lumMod val="75000"/>
                  </a:schemeClr>
                </a:solidFill>
                <a:latin typeface="Verdana" panose="020B0604030504040204" pitchFamily="34" charset="0"/>
                <a:ea typeface="Verdana" panose="020B0604030504040204" pitchFamily="34" charset="0"/>
                <a:cs typeface="+mj-cs"/>
              </a:rPr>
              <a:t>I dibattiti della filosofia</a:t>
            </a:r>
          </a:p>
        </p:txBody>
      </p:sp>
      <p:pic>
        <p:nvPicPr>
          <p:cNvPr id="8" name="Immagine 7">
            <a:extLst>
              <a:ext uri="{FF2B5EF4-FFF2-40B4-BE49-F238E27FC236}">
                <a16:creationId xmlns:a16="http://schemas.microsoft.com/office/drawing/2014/main" xmlns="" id="{EDAF52D2-E837-4402-A40B-1F4721478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0504" y="564294"/>
            <a:ext cx="2891494" cy="2891494"/>
          </a:xfrm>
          <a:prstGeom prst="rect">
            <a:avLst/>
          </a:prstGeom>
        </p:spPr>
      </p:pic>
    </p:spTree>
    <p:extLst>
      <p:ext uri="{BB962C8B-B14F-4D97-AF65-F5344CB8AC3E}">
        <p14:creationId xmlns:p14="http://schemas.microsoft.com/office/powerpoint/2010/main" val="189525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98829" y="627093"/>
            <a:ext cx="7766936" cy="1646302"/>
          </a:xfrm>
        </p:spPr>
        <p:txBody>
          <a:bodyPr/>
          <a:lstStyle/>
          <a:p>
            <a:pPr algn="ctr"/>
            <a:r>
              <a:rPr lang="it-IT" b="1" dirty="0">
                <a:solidFill>
                  <a:schemeClr val="accent1">
                    <a:lumMod val="75000"/>
                  </a:schemeClr>
                </a:solidFill>
              </a:rPr>
              <a:t>La Banca del tempo 4.0</a:t>
            </a:r>
          </a:p>
        </p:txBody>
      </p:sp>
      <p:sp>
        <p:nvSpPr>
          <p:cNvPr id="3" name="Sottotitolo 2"/>
          <p:cNvSpPr>
            <a:spLocks noGrp="1"/>
          </p:cNvSpPr>
          <p:nvPr>
            <p:ph type="subTitle" idx="1"/>
          </p:nvPr>
        </p:nvSpPr>
        <p:spPr>
          <a:xfrm>
            <a:off x="1339803" y="2462357"/>
            <a:ext cx="7766936" cy="1096899"/>
          </a:xfrm>
        </p:spPr>
        <p:txBody>
          <a:bodyPr>
            <a:normAutofit/>
          </a:bodyPr>
          <a:lstStyle/>
          <a:p>
            <a:pPr algn="ctr"/>
            <a:r>
              <a:rPr lang="it-IT" sz="4000" dirty="0">
                <a:solidFill>
                  <a:schemeClr val="accent1">
                    <a:lumMod val="75000"/>
                  </a:schemeClr>
                </a:solidFill>
              </a:rPr>
              <a:t>Fra virtuale e relazionale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454" y="3533705"/>
            <a:ext cx="4826563" cy="3324295"/>
          </a:xfrm>
          <a:prstGeom prst="rect">
            <a:avLst/>
          </a:prstGeom>
        </p:spPr>
      </p:pic>
    </p:spTree>
    <p:extLst>
      <p:ext uri="{BB962C8B-B14F-4D97-AF65-F5344CB8AC3E}">
        <p14:creationId xmlns:p14="http://schemas.microsoft.com/office/powerpoint/2010/main" val="8617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4580" y="1787036"/>
            <a:ext cx="8264443" cy="1071196"/>
          </a:xfrm>
        </p:spPr>
        <p:txBody>
          <a:bodyPr>
            <a:normAutofit fontScale="90000"/>
          </a:bodyPr>
          <a:lstStyle/>
          <a:p>
            <a:pPr algn="ctr"/>
            <a:r>
              <a:rPr lang="it-IT" dirty="0" smtClean="0">
                <a:solidFill>
                  <a:schemeClr val="accent2"/>
                </a:solidFill>
              </a:rPr>
              <a:t>CHEF WATSON </a:t>
            </a:r>
            <a:r>
              <a:rPr lang="it-IT" sz="3100" dirty="0" err="1" smtClean="0">
                <a:solidFill>
                  <a:schemeClr val="accent2"/>
                </a:solidFill>
              </a:rPr>
              <a:t>supercomputer</a:t>
            </a:r>
            <a:r>
              <a:rPr lang="it-IT" sz="3100" dirty="0" smtClean="0">
                <a:solidFill>
                  <a:schemeClr val="accent2"/>
                </a:solidFill>
              </a:rPr>
              <a:t> IBM con intelligenza artificiale per una cucina cognitiva.</a:t>
            </a:r>
            <a:endParaRPr lang="it-IT" sz="31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123" y="329711"/>
            <a:ext cx="2476500" cy="2914650"/>
          </a:xfrm>
          <a:prstGeom prst="rect">
            <a:avLst/>
          </a:prstGeom>
        </p:spPr>
      </p:pic>
      <p:sp>
        <p:nvSpPr>
          <p:cNvPr id="4" name="CasellaDiTesto 3"/>
          <p:cNvSpPr txBox="1"/>
          <p:nvPr/>
        </p:nvSpPr>
        <p:spPr>
          <a:xfrm>
            <a:off x="404445" y="3158405"/>
            <a:ext cx="9794632" cy="2677656"/>
          </a:xfrm>
          <a:prstGeom prst="rect">
            <a:avLst/>
          </a:prstGeom>
          <a:noFill/>
        </p:spPr>
        <p:txBody>
          <a:bodyPr wrap="square" rtlCol="0">
            <a:spAutoFit/>
          </a:bodyPr>
          <a:lstStyle/>
          <a:p>
            <a:pPr algn="just"/>
            <a:r>
              <a:rPr lang="it-IT" sz="2800" dirty="0">
                <a:solidFill>
                  <a:schemeClr val="accent2"/>
                </a:solidFill>
              </a:rPr>
              <a:t>Ha immagazzinato oltre 10 mila ricette leggendo recensioni on line, articoli sull’origine geografica dei piatti e sulle proprietà nutritive, </a:t>
            </a:r>
            <a:r>
              <a:rPr lang="it-IT" sz="2800" dirty="0" smtClean="0">
                <a:solidFill>
                  <a:schemeClr val="accent2"/>
                </a:solidFill>
              </a:rPr>
              <a:t>per rafforzare </a:t>
            </a:r>
            <a:r>
              <a:rPr lang="it-IT" sz="2800" dirty="0">
                <a:solidFill>
                  <a:schemeClr val="accent2"/>
                </a:solidFill>
              </a:rPr>
              <a:t>le difese </a:t>
            </a:r>
            <a:r>
              <a:rPr lang="it-IT" sz="2800" dirty="0" smtClean="0">
                <a:solidFill>
                  <a:schemeClr val="accent2"/>
                </a:solidFill>
              </a:rPr>
              <a:t>immunitarie  </a:t>
            </a:r>
            <a:r>
              <a:rPr lang="it-IT" sz="2800" dirty="0">
                <a:solidFill>
                  <a:schemeClr val="accent2"/>
                </a:solidFill>
              </a:rPr>
              <a:t>aggiungendo nozioni di chimica, aiutando anche gli intolleranti e coloro che hanno allergie </a:t>
            </a:r>
            <a:r>
              <a:rPr lang="it-IT" sz="2800" dirty="0" smtClean="0">
                <a:solidFill>
                  <a:schemeClr val="accent2"/>
                </a:solidFill>
              </a:rPr>
              <a:t>alimentari. </a:t>
            </a:r>
            <a:r>
              <a:rPr lang="it-IT" sz="2800" dirty="0">
                <a:solidFill>
                  <a:schemeClr val="accent2"/>
                </a:solidFill>
              </a:rPr>
              <a:t/>
            </a:r>
            <a:br>
              <a:rPr lang="it-IT" sz="2800" dirty="0">
                <a:solidFill>
                  <a:schemeClr val="accent2"/>
                </a:solidFill>
              </a:rPr>
            </a:br>
            <a:r>
              <a:rPr lang="it-IT" sz="2800" dirty="0">
                <a:solidFill>
                  <a:schemeClr val="accent2"/>
                </a:solidFill>
              </a:rPr>
              <a:t>Più salute, meno sprechi, tanta creatività.</a:t>
            </a:r>
          </a:p>
        </p:txBody>
      </p:sp>
    </p:spTree>
    <p:extLst>
      <p:ext uri="{BB962C8B-B14F-4D97-AF65-F5344CB8AC3E}">
        <p14:creationId xmlns:p14="http://schemas.microsoft.com/office/powerpoint/2010/main" val="2634549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1295" y="249115"/>
            <a:ext cx="8596668" cy="674078"/>
          </a:xfrm>
        </p:spPr>
        <p:txBody>
          <a:bodyPr>
            <a:normAutofit fontScale="90000"/>
          </a:bodyPr>
          <a:lstStyle/>
          <a:p>
            <a:pPr algn="ctr"/>
            <a:r>
              <a:rPr lang="it-IT" dirty="0" smtClean="0"/>
              <a:t>La Banca del tempo</a:t>
            </a:r>
            <a:br>
              <a:rPr lang="it-IT" dirty="0" smtClean="0"/>
            </a:br>
            <a:r>
              <a:rPr lang="it-IT" dirty="0" smtClean="0"/>
              <a:t> </a:t>
            </a:r>
            <a:br>
              <a:rPr lang="it-IT" dirty="0" smtClean="0"/>
            </a:br>
            <a:endParaRPr lang="it-IT" dirty="0"/>
          </a:p>
        </p:txBody>
      </p:sp>
      <p:sp>
        <p:nvSpPr>
          <p:cNvPr id="3" name="CasellaDiTesto 2"/>
          <p:cNvSpPr txBox="1"/>
          <p:nvPr/>
        </p:nvSpPr>
        <p:spPr>
          <a:xfrm>
            <a:off x="423333" y="1053664"/>
            <a:ext cx="9550400" cy="1846659"/>
          </a:xfrm>
          <a:prstGeom prst="rect">
            <a:avLst/>
          </a:prstGeom>
          <a:noFill/>
        </p:spPr>
        <p:txBody>
          <a:bodyPr wrap="square" rtlCol="0">
            <a:spAutoFit/>
          </a:bodyPr>
          <a:lstStyle/>
          <a:p>
            <a:r>
              <a:rPr lang="it-IT" sz="2400" dirty="0">
                <a:solidFill>
                  <a:schemeClr val="accent2"/>
                </a:solidFill>
              </a:rPr>
              <a:t>Cosa è?</a:t>
            </a:r>
            <a:endParaRPr lang="it-IT" sz="2400" dirty="0" smtClean="0">
              <a:solidFill>
                <a:schemeClr val="accent2"/>
              </a:solidFill>
            </a:endParaRPr>
          </a:p>
          <a:p>
            <a:pPr marL="285750" indent="-285750">
              <a:buFont typeface="Wingdings" panose="05000000000000000000" pitchFamily="2" charset="2"/>
              <a:buChar char="Ø"/>
            </a:pPr>
            <a:r>
              <a:rPr lang="it-IT" dirty="0" smtClean="0"/>
              <a:t>E</a:t>
            </a:r>
            <a:r>
              <a:rPr lang="it-IT" dirty="0"/>
              <a:t>’ un certo numero di persone che si mettono insieme, si contattano per scambiare beni, servizi e sapere d’ogni tipo e attuano l’auto aiuto basato sull’azione di reciprocità (dare, ricevere e ricambiare) e che hanno il piacere di apprendere qualcosa che hanno sempre desiderato</a:t>
            </a:r>
            <a:r>
              <a:rPr lang="it-IT" dirty="0" smtClean="0"/>
              <a:t>, esprimono la </a:t>
            </a:r>
            <a:r>
              <a:rPr lang="it-IT" dirty="0"/>
              <a:t>volontà di dare parte del proprio tempo e di mettere le proprie capacità al servizio della comunità.</a:t>
            </a:r>
          </a:p>
        </p:txBody>
      </p:sp>
      <p:sp>
        <p:nvSpPr>
          <p:cNvPr id="4" name="CasellaDiTesto 3"/>
          <p:cNvSpPr txBox="1"/>
          <p:nvPr/>
        </p:nvSpPr>
        <p:spPr>
          <a:xfrm>
            <a:off x="423333" y="2938461"/>
            <a:ext cx="9245600" cy="3231654"/>
          </a:xfrm>
          <a:prstGeom prst="rect">
            <a:avLst/>
          </a:prstGeom>
          <a:noFill/>
        </p:spPr>
        <p:txBody>
          <a:bodyPr wrap="square" rtlCol="0">
            <a:spAutoFit/>
          </a:bodyPr>
          <a:lstStyle/>
          <a:p>
            <a:r>
              <a:rPr lang="it-IT" sz="2400" b="1" dirty="0">
                <a:solidFill>
                  <a:schemeClr val="accent2"/>
                </a:solidFill>
              </a:rPr>
              <a:t>Come funziona?</a:t>
            </a:r>
            <a:endParaRPr lang="it-IT" sz="2400" dirty="0" smtClean="0">
              <a:solidFill>
                <a:schemeClr val="accent2"/>
              </a:solidFill>
            </a:endParaRPr>
          </a:p>
          <a:p>
            <a:pPr marL="285750" indent="-285750">
              <a:buFont typeface="Wingdings" panose="05000000000000000000" pitchFamily="2" charset="2"/>
              <a:buChar char="Ø"/>
            </a:pPr>
            <a:r>
              <a:rPr lang="it-IT" dirty="0" smtClean="0"/>
              <a:t>E</a:t>
            </a:r>
            <a:r>
              <a:rPr lang="it-IT" dirty="0"/>
              <a:t>’ un sistema di </a:t>
            </a:r>
            <a:r>
              <a:rPr lang="it-IT" b="1" i="1" dirty="0"/>
              <a:t>reciprocità indiretta</a:t>
            </a:r>
            <a:r>
              <a:rPr lang="it-IT" dirty="0"/>
              <a:t>.</a:t>
            </a:r>
          </a:p>
          <a:p>
            <a:pPr marL="273050" lvl="1"/>
            <a:r>
              <a:rPr lang="it-IT" dirty="0"/>
              <a:t>Chi dà un’ora del suo tempo ad un altro può ricevere un servizio da chiunque fa parte del gruppo.</a:t>
            </a:r>
          </a:p>
          <a:p>
            <a:pPr marL="273050" lvl="1"/>
            <a:r>
              <a:rPr lang="it-IT" dirty="0"/>
              <a:t>L’azione di reciprocità è una relazione di parità: tutti i servizi scambiati all’interno della Banca del Tempo hanno </a:t>
            </a:r>
            <a:r>
              <a:rPr lang="it-IT" i="1" dirty="0"/>
              <a:t>pari dignità</a:t>
            </a:r>
            <a:r>
              <a:rPr lang="it-IT" dirty="0"/>
              <a:t>.</a:t>
            </a:r>
          </a:p>
          <a:p>
            <a:pPr marL="273050" lvl="1"/>
            <a:r>
              <a:rPr lang="it-IT" dirty="0"/>
              <a:t>Non circola nessuna forma di denaro.</a:t>
            </a:r>
          </a:p>
          <a:p>
            <a:pPr marL="273050" lvl="1"/>
            <a:r>
              <a:rPr lang="it-IT" dirty="0"/>
              <a:t>Il </a:t>
            </a:r>
            <a:r>
              <a:rPr lang="it-IT" i="1" dirty="0"/>
              <a:t>debito-credito</a:t>
            </a:r>
            <a:r>
              <a:rPr lang="it-IT" dirty="0"/>
              <a:t> è registrato sul conto di ogni socio.</a:t>
            </a:r>
          </a:p>
          <a:p>
            <a:pPr marL="273050" lvl="1"/>
            <a:r>
              <a:rPr lang="it-IT" dirty="0"/>
              <a:t>Non esistono </a:t>
            </a:r>
            <a:r>
              <a:rPr lang="it-IT" i="1" dirty="0"/>
              <a:t>interessi </a:t>
            </a:r>
            <a:r>
              <a:rPr lang="it-IT" dirty="0"/>
              <a:t>passivi o attivi.</a:t>
            </a:r>
          </a:p>
          <a:p>
            <a:pPr marL="273050" lvl="1"/>
            <a:r>
              <a:rPr lang="it-IT" dirty="0"/>
              <a:t>Vige la massima </a:t>
            </a:r>
            <a:r>
              <a:rPr lang="it-IT" i="1" dirty="0"/>
              <a:t>trasparenza </a:t>
            </a:r>
            <a:r>
              <a:rPr lang="it-IT" dirty="0"/>
              <a:t>sui conti dei soci.</a:t>
            </a:r>
          </a:p>
          <a:p>
            <a:endParaRPr lang="it-IT" dirty="0"/>
          </a:p>
        </p:txBody>
      </p:sp>
    </p:spTree>
    <p:extLst>
      <p:ext uri="{BB962C8B-B14F-4D97-AF65-F5344CB8AC3E}">
        <p14:creationId xmlns:p14="http://schemas.microsoft.com/office/powerpoint/2010/main" val="1049561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268686"/>
          </a:xfrm>
        </p:spPr>
        <p:txBody>
          <a:bodyPr>
            <a:noAutofit/>
          </a:bodyPr>
          <a:lstStyle/>
          <a:p>
            <a:r>
              <a:rPr lang="it-IT" sz="2400" dirty="0" smtClean="0">
                <a:solidFill>
                  <a:schemeClr val="accent2"/>
                </a:solidFill>
              </a:rPr>
              <a:t>Pur utilizzando i </a:t>
            </a:r>
            <a:r>
              <a:rPr lang="it-IT" sz="2400" dirty="0">
                <a:solidFill>
                  <a:schemeClr val="accent2"/>
                </a:solidFill>
              </a:rPr>
              <a:t>social </a:t>
            </a:r>
            <a:r>
              <a:rPr lang="it-IT" sz="2400" dirty="0" smtClean="0">
                <a:solidFill>
                  <a:schemeClr val="accent2"/>
                </a:solidFill>
              </a:rPr>
              <a:t>networks come </a:t>
            </a:r>
            <a:r>
              <a:rPr lang="it-IT" sz="2400" dirty="0" err="1" smtClean="0">
                <a:solidFill>
                  <a:schemeClr val="accent2"/>
                </a:solidFill>
              </a:rPr>
              <a:t>Whatsapp</a:t>
            </a:r>
            <a:r>
              <a:rPr lang="it-IT" sz="2400" dirty="0" smtClean="0">
                <a:solidFill>
                  <a:schemeClr val="accent2"/>
                </a:solidFill>
              </a:rPr>
              <a:t>, </a:t>
            </a:r>
            <a:r>
              <a:rPr lang="it-IT" sz="2400" dirty="0" err="1" smtClean="0">
                <a:solidFill>
                  <a:schemeClr val="accent2"/>
                </a:solidFill>
              </a:rPr>
              <a:t>Facebook</a:t>
            </a:r>
            <a:r>
              <a:rPr lang="it-IT" sz="2400" dirty="0" smtClean="0">
                <a:solidFill>
                  <a:schemeClr val="accent2"/>
                </a:solidFill>
              </a:rPr>
              <a:t>, Internet, e-mail per migliorare la comunicazione all’interno della </a:t>
            </a:r>
            <a:r>
              <a:rPr lang="it-IT" sz="2400" dirty="0" err="1" smtClean="0">
                <a:solidFill>
                  <a:schemeClr val="accent2"/>
                </a:solidFill>
              </a:rPr>
              <a:t>BdT</a:t>
            </a:r>
            <a:r>
              <a:rPr lang="it-IT" sz="2400" dirty="0" smtClean="0">
                <a:solidFill>
                  <a:schemeClr val="accent2"/>
                </a:solidFill>
              </a:rPr>
              <a:t> e tra le altre </a:t>
            </a:r>
            <a:r>
              <a:rPr lang="it-IT" sz="2400" dirty="0" err="1" smtClean="0">
                <a:solidFill>
                  <a:schemeClr val="accent2"/>
                </a:solidFill>
              </a:rPr>
              <a:t>BdT</a:t>
            </a:r>
            <a:r>
              <a:rPr lang="it-IT" sz="2400" dirty="0" smtClean="0">
                <a:solidFill>
                  <a:schemeClr val="accent2"/>
                </a:solidFill>
              </a:rPr>
              <a:t> nazionali ed estere, ci sentiamo </a:t>
            </a:r>
            <a:r>
              <a:rPr lang="it-IT" sz="2400" dirty="0">
                <a:solidFill>
                  <a:schemeClr val="accent2"/>
                </a:solidFill>
              </a:rPr>
              <a:t>di appartenere a una </a:t>
            </a:r>
            <a:r>
              <a:rPr lang="it-IT" sz="2400" dirty="0" smtClean="0">
                <a:solidFill>
                  <a:schemeClr val="accent2"/>
                </a:solidFill>
              </a:rPr>
              <a:t>comunità e questo </a:t>
            </a:r>
            <a:r>
              <a:rPr lang="it-IT" sz="2400" dirty="0">
                <a:solidFill>
                  <a:schemeClr val="accent2"/>
                </a:solidFill>
              </a:rPr>
              <a:t>serve a migliorare la propria </a:t>
            </a:r>
            <a:r>
              <a:rPr lang="it-IT" sz="2400" dirty="0" smtClean="0">
                <a:solidFill>
                  <a:schemeClr val="accent2"/>
                </a:solidFill>
              </a:rPr>
              <a:t>vita </a:t>
            </a:r>
            <a:r>
              <a:rPr lang="it-IT" sz="2400" dirty="0">
                <a:solidFill>
                  <a:schemeClr val="accent2"/>
                </a:solidFill>
              </a:rPr>
              <a:t>di relazione, a sentirsi utili, a farsi accettare e a migliorare nel confronto con gli </a:t>
            </a:r>
            <a:r>
              <a:rPr lang="it-IT" sz="2400" dirty="0" smtClean="0">
                <a:solidFill>
                  <a:schemeClr val="accent2"/>
                </a:solidFill>
              </a:rPr>
              <a:t>altri mettendo in risalto il «Noi» anziché l’ »Io».</a:t>
            </a:r>
            <a:r>
              <a:rPr lang="it-IT" sz="2400" dirty="0">
                <a:solidFill>
                  <a:schemeClr val="accent2"/>
                </a:solidFill>
              </a:rPr>
              <a:t> </a:t>
            </a:r>
            <a:r>
              <a:rPr lang="it-IT" sz="2400" dirty="0" smtClean="0">
                <a:solidFill>
                  <a:schemeClr val="accent2"/>
                </a:solidFill>
              </a:rPr>
              <a:t/>
            </a:r>
            <a:br>
              <a:rPr lang="it-IT" sz="2400" dirty="0" smtClean="0">
                <a:solidFill>
                  <a:schemeClr val="accent2"/>
                </a:solidFill>
              </a:rPr>
            </a:br>
            <a:r>
              <a:rPr lang="it-IT" sz="2400" dirty="0" smtClean="0">
                <a:solidFill>
                  <a:schemeClr val="accent2"/>
                </a:solidFill>
              </a:rPr>
              <a:t>Ci mettiamo in relazione con altre persone, condividiamo spazio e tempo. Ciò significa </a:t>
            </a:r>
            <a:r>
              <a:rPr lang="it-IT" sz="2400" dirty="0">
                <a:solidFill>
                  <a:schemeClr val="accent2"/>
                </a:solidFill>
              </a:rPr>
              <a:t>accettare le regole per stare in gruppo, </a:t>
            </a:r>
            <a:r>
              <a:rPr lang="it-IT" sz="2400" dirty="0" smtClean="0">
                <a:solidFill>
                  <a:schemeClr val="accent2"/>
                </a:solidFill>
              </a:rPr>
              <a:t>chiedere</a:t>
            </a:r>
            <a:r>
              <a:rPr lang="it-IT" sz="2400" dirty="0">
                <a:solidFill>
                  <a:schemeClr val="accent2"/>
                </a:solidFill>
              </a:rPr>
              <a:t>, saper ascoltare, prendersi delle responsabilità, sentirsi in dovere, affrontare il conflitto, assumere ruoli, affrontare un giudizio</a:t>
            </a:r>
            <a:r>
              <a:rPr lang="it-IT" sz="2400" dirty="0" smtClean="0">
                <a:solidFill>
                  <a:schemeClr val="accent2"/>
                </a:solidFill>
              </a:rPr>
              <a:t>.</a:t>
            </a:r>
            <a:r>
              <a:rPr lang="it-IT" sz="2400" dirty="0">
                <a:solidFill>
                  <a:schemeClr val="accent2"/>
                </a:solidFill>
              </a:rPr>
              <a:t> Sentirsi utili e </a:t>
            </a:r>
            <a:r>
              <a:rPr lang="it-IT" sz="2400" dirty="0" smtClean="0">
                <a:solidFill>
                  <a:schemeClr val="accent2"/>
                </a:solidFill>
              </a:rPr>
              <a:t>necessari, </a:t>
            </a:r>
            <a:r>
              <a:rPr lang="it-IT" sz="2400" dirty="0">
                <a:solidFill>
                  <a:schemeClr val="accent2"/>
                </a:solidFill>
              </a:rPr>
              <a:t>accresce </a:t>
            </a:r>
            <a:r>
              <a:rPr lang="it-IT" sz="2400" dirty="0" smtClean="0">
                <a:solidFill>
                  <a:schemeClr val="accent2"/>
                </a:solidFill>
              </a:rPr>
              <a:t>l'autostima.</a:t>
            </a:r>
            <a:r>
              <a:rPr lang="it-IT" sz="2400" dirty="0">
                <a:solidFill>
                  <a:schemeClr val="accent2"/>
                </a:solidFill>
              </a:rPr>
              <a:t/>
            </a:r>
            <a:br>
              <a:rPr lang="it-IT" sz="2400" dirty="0">
                <a:solidFill>
                  <a:schemeClr val="accent2"/>
                </a:solidFill>
              </a:rPr>
            </a:br>
            <a:endParaRPr lang="it-IT" sz="2400" dirty="0">
              <a:solidFill>
                <a:schemeClr val="accent2"/>
              </a:solidFill>
            </a:endParaRPr>
          </a:p>
        </p:txBody>
      </p:sp>
    </p:spTree>
    <p:extLst>
      <p:ext uri="{BB962C8B-B14F-4D97-AF65-F5344CB8AC3E}">
        <p14:creationId xmlns:p14="http://schemas.microsoft.com/office/powerpoint/2010/main" val="34507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77334" y="609600"/>
            <a:ext cx="8596668" cy="4586514"/>
          </a:xfrm>
        </p:spPr>
        <p:txBody>
          <a:bodyPr>
            <a:normAutofit/>
          </a:bodyPr>
          <a:lstStyle/>
          <a:p>
            <a:r>
              <a:rPr lang="it-IT" sz="2400" dirty="0" smtClean="0">
                <a:solidFill>
                  <a:schemeClr val="accent2"/>
                </a:solidFill>
              </a:rPr>
              <a:t>Noi della </a:t>
            </a:r>
            <a:r>
              <a:rPr lang="it-IT" sz="2400" dirty="0" err="1" smtClean="0">
                <a:solidFill>
                  <a:schemeClr val="accent2"/>
                </a:solidFill>
              </a:rPr>
              <a:t>BdT</a:t>
            </a:r>
            <a:r>
              <a:rPr lang="it-IT" sz="2400" dirty="0" smtClean="0">
                <a:solidFill>
                  <a:schemeClr val="accent2"/>
                </a:solidFill>
              </a:rPr>
              <a:t> non dipendiamo patologicamente dai media, usiamo </a:t>
            </a:r>
            <a:r>
              <a:rPr lang="it-IT" sz="2400" dirty="0" err="1" smtClean="0">
                <a:solidFill>
                  <a:schemeClr val="accent2"/>
                </a:solidFill>
              </a:rPr>
              <a:t>Whatsapp</a:t>
            </a:r>
            <a:r>
              <a:rPr lang="it-IT" sz="2400" dirty="0" smtClean="0">
                <a:solidFill>
                  <a:schemeClr val="accent2"/>
                </a:solidFill>
              </a:rPr>
              <a:t> per comunicazioni ufficiali come per gli auguri o per gli scambi, </a:t>
            </a:r>
            <a:r>
              <a:rPr lang="it-IT" sz="2400" dirty="0" err="1" smtClean="0">
                <a:solidFill>
                  <a:schemeClr val="accent2"/>
                </a:solidFill>
              </a:rPr>
              <a:t>Facebook</a:t>
            </a:r>
            <a:r>
              <a:rPr lang="it-IT" sz="2400" dirty="0" smtClean="0">
                <a:solidFill>
                  <a:schemeClr val="accent2"/>
                </a:solidFill>
              </a:rPr>
              <a:t> per condividere notizie, video, foto con amici e amici degli amici, </a:t>
            </a:r>
            <a:r>
              <a:rPr lang="it-IT" sz="2400" dirty="0" err="1" smtClean="0">
                <a:solidFill>
                  <a:schemeClr val="accent2"/>
                </a:solidFill>
              </a:rPr>
              <a:t>Tweeter</a:t>
            </a:r>
            <a:r>
              <a:rPr lang="it-IT" sz="2400" dirty="0" smtClean="0">
                <a:solidFill>
                  <a:schemeClr val="accent2"/>
                </a:solidFill>
              </a:rPr>
              <a:t> (solo Giuseppe), abbiamo un sito Web col quale promuoviamo all’esterno i nostri eventi e dopo ne pubblichiamo le relative foto e video, usiamo un software di gestione delle ore – condiviso dalle altre </a:t>
            </a:r>
            <a:r>
              <a:rPr lang="it-IT" sz="2400" dirty="0" err="1" smtClean="0">
                <a:solidFill>
                  <a:schemeClr val="accent2"/>
                </a:solidFill>
              </a:rPr>
              <a:t>BdT</a:t>
            </a:r>
            <a:r>
              <a:rPr lang="it-IT" sz="2400" dirty="0" smtClean="0">
                <a:solidFill>
                  <a:schemeClr val="accent2"/>
                </a:solidFill>
              </a:rPr>
              <a:t> -, usiamo il computer e facciamo corsi per i non esperti. </a:t>
            </a:r>
            <a:br>
              <a:rPr lang="it-IT" sz="2400" dirty="0" smtClean="0">
                <a:solidFill>
                  <a:schemeClr val="accent2"/>
                </a:solidFill>
              </a:rPr>
            </a:br>
            <a:r>
              <a:rPr lang="it-IT" sz="2400" dirty="0" smtClean="0">
                <a:solidFill>
                  <a:schemeClr val="accent2"/>
                </a:solidFill>
              </a:rPr>
              <a:t>I nuovi media non ci spaventano né ci intimoriscono, li usiamo con intelligenza.</a:t>
            </a:r>
            <a:br>
              <a:rPr lang="it-IT" sz="2400" dirty="0" smtClean="0">
                <a:solidFill>
                  <a:schemeClr val="accent2"/>
                </a:solidFill>
              </a:rPr>
            </a:br>
            <a:endParaRPr lang="it-IT" sz="2400" dirty="0">
              <a:solidFill>
                <a:schemeClr val="accent2"/>
              </a:solidFill>
            </a:endParaRPr>
          </a:p>
        </p:txBody>
      </p:sp>
      <p:sp>
        <p:nvSpPr>
          <p:cNvPr id="5" name="CasellaDiTesto 4"/>
          <p:cNvSpPr txBox="1"/>
          <p:nvPr/>
        </p:nvSpPr>
        <p:spPr>
          <a:xfrm>
            <a:off x="1855178" y="5584232"/>
            <a:ext cx="5978769" cy="461665"/>
          </a:xfrm>
          <a:prstGeom prst="rect">
            <a:avLst/>
          </a:prstGeom>
          <a:noFill/>
        </p:spPr>
        <p:txBody>
          <a:bodyPr wrap="square" rtlCol="0">
            <a:spAutoFit/>
          </a:bodyPr>
          <a:lstStyle/>
          <a:p>
            <a:pPr algn="ctr"/>
            <a:r>
              <a:rPr lang="it-IT" sz="2400" b="1" dirty="0">
                <a:solidFill>
                  <a:schemeClr val="accent2"/>
                </a:solidFill>
              </a:rPr>
              <a:t>Noi abbiamo una mente giovane</a:t>
            </a:r>
            <a:endParaRPr lang="it-IT" sz="2400" b="1" dirty="0"/>
          </a:p>
        </p:txBody>
      </p:sp>
    </p:spTree>
    <p:extLst>
      <p:ext uri="{BB962C8B-B14F-4D97-AF65-F5344CB8AC3E}">
        <p14:creationId xmlns:p14="http://schemas.microsoft.com/office/powerpoint/2010/main" val="18325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6" presetClass="emph" presetSubtype="0" fill="hold" grpId="1" nodeType="withEffect">
                                  <p:stCondLst>
                                    <p:cond delay="0"/>
                                  </p:stCondLst>
                                  <p:childTnLst>
                                    <p:animScale>
                                      <p:cBhvr>
                                        <p:cTn id="1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0406" y="3429000"/>
            <a:ext cx="8596668" cy="1646406"/>
          </a:xfrm>
        </p:spPr>
        <p:txBody>
          <a:bodyPr>
            <a:normAutofit fontScale="90000"/>
          </a:bodyPr>
          <a:lstStyle/>
          <a:p>
            <a:r>
              <a:rPr lang="it-IT" dirty="0"/>
              <a:t>Ritrovarsi insieme è un inizio, restare insieme è un progresso, ma riuscire a lavorare insieme è un successo.</a:t>
            </a:r>
            <a:br>
              <a:rPr lang="it-IT" dirty="0"/>
            </a:br>
            <a:r>
              <a:rPr lang="it-IT" dirty="0"/>
              <a:t>(Henry Ford)</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609600"/>
            <a:ext cx="3301279" cy="2484131"/>
          </a:xfrm>
          <a:prstGeom prst="rect">
            <a:avLst/>
          </a:prstGeom>
        </p:spPr>
      </p:pic>
    </p:spTree>
    <p:extLst>
      <p:ext uri="{BB962C8B-B14F-4D97-AF65-F5344CB8AC3E}">
        <p14:creationId xmlns:p14="http://schemas.microsoft.com/office/powerpoint/2010/main" val="34264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8394" y="1507435"/>
            <a:ext cx="7790805" cy="6039678"/>
          </a:xfrm>
        </p:spPr>
        <p:txBody>
          <a:bodyPr>
            <a:normAutofit/>
          </a:bodyPr>
          <a:lstStyle/>
          <a:p>
            <a:pPr algn="ctr"/>
            <a:r>
              <a:rPr lang="it-IT" sz="2400" i="1" dirty="0">
                <a:solidFill>
                  <a:schemeClr val="tx1"/>
                </a:solidFill>
                <a:latin typeface="Verdana" panose="020B0604030504040204" pitchFamily="34" charset="0"/>
                <a:ea typeface="Verdana" panose="020B0604030504040204" pitchFamily="34" charset="0"/>
              </a:rPr>
              <a:t>«..Industria 4.0 </a:t>
            </a:r>
            <a:r>
              <a:rPr lang="it-IT" sz="2400" i="1" dirty="0" smtClean="0">
                <a:solidFill>
                  <a:schemeClr val="tx1"/>
                </a:solidFill>
                <a:latin typeface="Verdana" panose="020B0604030504040204" pitchFamily="34" charset="0"/>
                <a:ea typeface="Verdana" panose="020B0604030504040204" pitchFamily="34" charset="0"/>
              </a:rPr>
              <a:t>indica </a:t>
            </a:r>
            <a:r>
              <a:rPr lang="it-IT" sz="2400" i="1" dirty="0">
                <a:solidFill>
                  <a:schemeClr val="tx1"/>
                </a:solidFill>
                <a:latin typeface="Verdana" panose="020B0604030504040204" pitchFamily="34" charset="0"/>
                <a:ea typeface="Verdana" panose="020B0604030504040204" pitchFamily="34" charset="0"/>
              </a:rPr>
              <a:t>una tendenza dell'automazione industriale che integra alcune nuove tecnologie produttive per migliorare le condizioni di lavoro e aumentare la produttività e la qualità produttiva degli impianti.»</a:t>
            </a:r>
            <a:br>
              <a:rPr lang="it-IT" sz="2400" i="1" dirty="0">
                <a:solidFill>
                  <a:schemeClr val="tx1"/>
                </a:solidFill>
                <a:latin typeface="Verdana" panose="020B0604030504040204" pitchFamily="34" charset="0"/>
                <a:ea typeface="Verdana" panose="020B0604030504040204" pitchFamily="34" charset="0"/>
              </a:rPr>
            </a:br>
            <a:r>
              <a:rPr lang="it-IT" sz="2400" dirty="0">
                <a:latin typeface="Verdana" panose="020B0604030504040204" pitchFamily="34" charset="0"/>
                <a:ea typeface="Verdana" panose="020B0604030504040204" pitchFamily="34" charset="0"/>
              </a:rPr>
              <a:t/>
            </a:r>
            <a:br>
              <a:rPr lang="it-IT" sz="2400" dirty="0">
                <a:latin typeface="Verdana" panose="020B0604030504040204" pitchFamily="34" charset="0"/>
                <a:ea typeface="Verdana" panose="020B0604030504040204" pitchFamily="34" charset="0"/>
              </a:rPr>
            </a:br>
            <a:r>
              <a:rPr lang="it-IT" sz="2400" dirty="0">
                <a:solidFill>
                  <a:schemeClr val="tx1"/>
                </a:solidFill>
                <a:latin typeface="Verdana" panose="020B0604030504040204" pitchFamily="34" charset="0"/>
                <a:ea typeface="Verdana" panose="020B0604030504040204" pitchFamily="34" charset="0"/>
              </a:rPr>
              <a:t/>
            </a:r>
            <a:br>
              <a:rPr lang="it-IT" sz="2400" dirty="0">
                <a:solidFill>
                  <a:schemeClr val="tx1"/>
                </a:solidFill>
                <a:latin typeface="Verdana" panose="020B0604030504040204" pitchFamily="34" charset="0"/>
                <a:ea typeface="Verdana" panose="020B0604030504040204" pitchFamily="34" charset="0"/>
              </a:rPr>
            </a:br>
            <a:r>
              <a:rPr lang="it-IT" sz="1800" dirty="0">
                <a:solidFill>
                  <a:schemeClr val="tx1"/>
                </a:solidFill>
                <a:latin typeface="Verdana" panose="020B0604030504040204" pitchFamily="34" charset="0"/>
                <a:ea typeface="Verdana" panose="020B0604030504040204" pitchFamily="34" charset="0"/>
              </a:rPr>
              <a:t>Fonte: https://it.wikipedia.org/wiki/Industria_4.0</a:t>
            </a:r>
          </a:p>
        </p:txBody>
      </p:sp>
    </p:spTree>
    <p:extLst>
      <p:ext uri="{BB962C8B-B14F-4D97-AF65-F5344CB8AC3E}">
        <p14:creationId xmlns:p14="http://schemas.microsoft.com/office/powerpoint/2010/main" val="153946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31257" y="5190876"/>
            <a:ext cx="8090032" cy="4023359"/>
          </a:xfrm>
        </p:spPr>
        <p:txBody>
          <a:bodyPr>
            <a:normAutofit/>
          </a:bodyPr>
          <a:lstStyle/>
          <a:p>
            <a:pPr marL="0" indent="0" algn="just">
              <a:buNone/>
            </a:pPr>
            <a:r>
              <a:rPr lang="it-IT" sz="2000" b="1" dirty="0">
                <a:solidFill>
                  <a:schemeClr val="accent2">
                    <a:lumMod val="50000"/>
                  </a:schemeClr>
                </a:solidFill>
                <a:latin typeface="Verdana" panose="020B0604030504040204" pitchFamily="34" charset="0"/>
                <a:ea typeface="Verdana" panose="020B0604030504040204" pitchFamily="34" charset="0"/>
              </a:rPr>
              <a:t>4.0:</a:t>
            </a:r>
            <a:r>
              <a:rPr lang="it-IT" sz="2000" b="1" dirty="0">
                <a:latin typeface="Verdana" panose="020B0604030504040204" pitchFamily="34" charset="0"/>
                <a:ea typeface="Verdana" panose="020B0604030504040204" pitchFamily="34" charset="0"/>
              </a:rPr>
              <a:t> </a:t>
            </a:r>
            <a:r>
              <a:rPr lang="it-IT" sz="2000" dirty="0">
                <a:latin typeface="Verdana" panose="020B0604030504040204" pitchFamily="34" charset="0"/>
                <a:ea typeface="Verdana" panose="020B0604030504040204" pitchFamily="34" charset="0"/>
              </a:rPr>
              <a:t>(2017) scoperta della robotica, connessioni rete, </a:t>
            </a:r>
            <a:r>
              <a:rPr lang="it-IT" sz="2000" dirty="0" smtClean="0">
                <a:latin typeface="Verdana" panose="020B0604030504040204" pitchFamily="34" charset="0"/>
                <a:ea typeface="Verdana" panose="020B0604030504040204" pitchFamily="34" charset="0"/>
              </a:rPr>
              <a:t>internet, </a:t>
            </a:r>
            <a:r>
              <a:rPr lang="it-IT" sz="2000" dirty="0">
                <a:latin typeface="Verdana" panose="020B0604030504040204" pitchFamily="34" charset="0"/>
                <a:ea typeface="Verdana" panose="020B0604030504040204" pitchFamily="34" charset="0"/>
              </a:rPr>
              <a:t>atti a favorire una produzione industriale del tutto automatizzata ed interconnessa. </a:t>
            </a:r>
          </a:p>
        </p:txBody>
      </p:sp>
      <p:pic>
        <p:nvPicPr>
          <p:cNvPr id="4" name="Picture 2" descr="https://upload.wikimedia.org/wikipedia/commons/thumb/7/7d/Industry_4.0_ita.png/330px-Industry_4.0_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62" y="1553138"/>
            <a:ext cx="6349194" cy="308775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131257" y="354170"/>
            <a:ext cx="7781204" cy="523220"/>
          </a:xfrm>
          <a:prstGeom prst="rect">
            <a:avLst/>
          </a:prstGeom>
          <a:noFill/>
        </p:spPr>
        <p:txBody>
          <a:bodyPr wrap="square" rtlCol="0">
            <a:spAutoFit/>
          </a:bodyPr>
          <a:lstStyle/>
          <a:p>
            <a:r>
              <a:rPr lang="it-IT" sz="2800" b="1" dirty="0">
                <a:solidFill>
                  <a:schemeClr val="accent1">
                    <a:lumMod val="75000"/>
                  </a:schemeClr>
                </a:solidFill>
                <a:latin typeface="+mj-lt"/>
                <a:ea typeface="+mj-ea"/>
                <a:cs typeface="+mj-cs"/>
              </a:rPr>
              <a:t>Rivoluzioni industriali e future tendenze</a:t>
            </a:r>
          </a:p>
        </p:txBody>
      </p:sp>
    </p:spTree>
    <p:extLst>
      <p:ext uri="{BB962C8B-B14F-4D97-AF65-F5344CB8AC3E}">
        <p14:creationId xmlns:p14="http://schemas.microsoft.com/office/powerpoint/2010/main" val="113087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0803" y="803899"/>
            <a:ext cx="8956997" cy="556106"/>
          </a:xfrm>
        </p:spPr>
        <p:txBody>
          <a:bodyPr>
            <a:noAutofit/>
          </a:bodyPr>
          <a:lstStyle/>
          <a:p>
            <a:pPr marL="0" indent="0">
              <a:buNone/>
            </a:pPr>
            <a:r>
              <a:rPr lang="it-IT" sz="2400" b="1" dirty="0">
                <a:solidFill>
                  <a:schemeClr val="accent1">
                    <a:lumMod val="75000"/>
                  </a:schemeClr>
                </a:solidFill>
                <a:latin typeface="+mj-lt"/>
                <a:ea typeface="+mj-ea"/>
                <a:cs typeface="+mj-cs"/>
              </a:rPr>
              <a:t>La quarta rivoluzione industriale </a:t>
            </a:r>
            <a:r>
              <a:rPr lang="it-IT" sz="2400" b="1" dirty="0" smtClean="0">
                <a:solidFill>
                  <a:schemeClr val="accent1">
                    <a:lumMod val="75000"/>
                  </a:schemeClr>
                </a:solidFill>
                <a:latin typeface="+mj-lt"/>
                <a:ea typeface="+mj-ea"/>
                <a:cs typeface="+mj-cs"/>
              </a:rPr>
              <a:t>prevede </a:t>
            </a:r>
            <a:r>
              <a:rPr lang="it-IT" sz="2400" b="1" dirty="0">
                <a:solidFill>
                  <a:schemeClr val="accent1">
                    <a:lumMod val="75000"/>
                  </a:schemeClr>
                </a:solidFill>
                <a:latin typeface="+mj-lt"/>
                <a:ea typeface="+mj-ea"/>
                <a:cs typeface="+mj-cs"/>
              </a:rPr>
              <a:t>l’utilizzo delle:</a:t>
            </a:r>
          </a:p>
        </p:txBody>
      </p:sp>
      <p:sp>
        <p:nvSpPr>
          <p:cNvPr id="2" name="CasellaDiTesto 1">
            <a:extLst>
              <a:ext uri="{FF2B5EF4-FFF2-40B4-BE49-F238E27FC236}">
                <a16:creationId xmlns:a16="http://schemas.microsoft.com/office/drawing/2014/main" xmlns="" id="{6D37177B-222A-4086-AC41-DF778935F20B}"/>
              </a:ext>
            </a:extLst>
          </p:cNvPr>
          <p:cNvSpPr txBox="1"/>
          <p:nvPr/>
        </p:nvSpPr>
        <p:spPr>
          <a:xfrm>
            <a:off x="1404222" y="2039324"/>
            <a:ext cx="7282578" cy="1569660"/>
          </a:xfrm>
          <a:prstGeom prst="rect">
            <a:avLst/>
          </a:prstGeom>
          <a:noFill/>
        </p:spPr>
        <p:txBody>
          <a:bodyPr wrap="square" rtlCol="0">
            <a:spAutoFit/>
          </a:bodyPr>
          <a:lstStyle/>
          <a:p>
            <a:pPr algn="ctr"/>
            <a:r>
              <a:rPr lang="it-IT" sz="2400" dirty="0"/>
              <a:t>“</a:t>
            </a:r>
            <a:r>
              <a:rPr lang="it-IT" sz="2400" b="1" dirty="0"/>
              <a:t>tecnologie abilitanti</a:t>
            </a:r>
            <a:r>
              <a:rPr lang="it-IT" sz="2400" dirty="0"/>
              <a:t>”</a:t>
            </a:r>
          </a:p>
          <a:p>
            <a:pPr algn="just"/>
            <a:r>
              <a:rPr lang="it-IT" dirty="0"/>
              <a:t>(in inglese </a:t>
            </a:r>
            <a:r>
              <a:rPr lang="it-IT" i="1" dirty="0"/>
              <a:t>KET, </a:t>
            </a:r>
            <a:r>
              <a:rPr lang="it-IT" i="1" dirty="0" err="1"/>
              <a:t>key</a:t>
            </a:r>
            <a:r>
              <a:rPr lang="it-IT" i="1" dirty="0"/>
              <a:t> </a:t>
            </a:r>
            <a:r>
              <a:rPr lang="it-IT" i="1" dirty="0" err="1"/>
              <a:t>enabling</a:t>
            </a:r>
            <a:r>
              <a:rPr lang="it-IT" i="1" dirty="0"/>
              <a:t> </a:t>
            </a:r>
            <a:r>
              <a:rPr lang="it-IT" i="1" dirty="0" err="1"/>
              <a:t>technology</a:t>
            </a:r>
            <a:r>
              <a:rPr lang="it-IT" dirty="0"/>
              <a:t>), soluzioni o miglioramenti tecnologici che racchiudono al loro interno molta attività di ricerca e sviluppo e sono in grado di “rivitalizzare il sistema produttivo</a:t>
            </a:r>
            <a:r>
              <a:rPr lang="it-IT" dirty="0" smtClean="0"/>
              <a:t>”.</a:t>
            </a:r>
          </a:p>
          <a:p>
            <a:pPr algn="just"/>
            <a:r>
              <a:rPr lang="it-IT" dirty="0" smtClean="0"/>
              <a:t>La </a:t>
            </a:r>
            <a:r>
              <a:rPr lang="it-IT" dirty="0"/>
              <a:t>produttività aumenta, gli sprechi diminuiscono.</a:t>
            </a:r>
          </a:p>
        </p:txBody>
      </p:sp>
      <p:pic>
        <p:nvPicPr>
          <p:cNvPr id="7" name="Immagine 6">
            <a:extLst>
              <a:ext uri="{FF2B5EF4-FFF2-40B4-BE49-F238E27FC236}">
                <a16:creationId xmlns:a16="http://schemas.microsoft.com/office/drawing/2014/main" xmlns="" id="{682696C3-2C46-40AB-9075-CE99579BE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934" y="3885983"/>
            <a:ext cx="2556731" cy="2607865"/>
          </a:xfrm>
          <a:prstGeom prst="rect">
            <a:avLst/>
          </a:prstGeom>
        </p:spPr>
      </p:pic>
    </p:spTree>
    <p:extLst>
      <p:ext uri="{BB962C8B-B14F-4D97-AF65-F5344CB8AC3E}">
        <p14:creationId xmlns:p14="http://schemas.microsoft.com/office/powerpoint/2010/main" val="226380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Segnaposto contenuto 2">
            <a:extLst>
              <a:ext uri="{FF2B5EF4-FFF2-40B4-BE49-F238E27FC236}">
                <a16:creationId xmlns:a16="http://schemas.microsoft.com/office/drawing/2014/main" xmlns="" id="{5E444EBC-ED61-4937-9916-60AF2995FD9F}"/>
              </a:ext>
            </a:extLst>
          </p:cNvPr>
          <p:cNvGraphicFramePr>
            <a:graphicFrameLocks noGrp="1"/>
          </p:cNvGraphicFramePr>
          <p:nvPr>
            <p:ph idx="1"/>
            <p:extLst>
              <p:ext uri="{D42A27DB-BD31-4B8C-83A1-F6EECF244321}">
                <p14:modId xmlns:p14="http://schemas.microsoft.com/office/powerpoint/2010/main" val="262962491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sellaDiTesto 1">
            <a:extLst>
              <a:ext uri="{FF2B5EF4-FFF2-40B4-BE49-F238E27FC236}">
                <a16:creationId xmlns:a16="http://schemas.microsoft.com/office/drawing/2014/main" xmlns="" id="{0B3DCFF7-AC59-47E6-8C19-D0C4AB04D316}"/>
              </a:ext>
            </a:extLst>
          </p:cNvPr>
          <p:cNvSpPr txBox="1"/>
          <p:nvPr/>
        </p:nvSpPr>
        <p:spPr>
          <a:xfrm>
            <a:off x="1988872" y="558773"/>
            <a:ext cx="8214254" cy="830997"/>
          </a:xfrm>
          <a:prstGeom prst="rect">
            <a:avLst/>
          </a:prstGeom>
          <a:noFill/>
        </p:spPr>
        <p:txBody>
          <a:bodyPr wrap="square" rtlCol="0">
            <a:spAutoFit/>
          </a:bodyPr>
          <a:lstStyle/>
          <a:p>
            <a:r>
              <a:rPr lang="it-IT" sz="2400" b="1" dirty="0">
                <a:solidFill>
                  <a:schemeClr val="accent1">
                    <a:lumMod val="75000"/>
                  </a:schemeClr>
                </a:solidFill>
                <a:latin typeface="+mj-lt"/>
                <a:ea typeface="+mj-ea"/>
                <a:cs typeface="+mj-cs"/>
              </a:rPr>
              <a:t>Le tecnologie abilitanti che convenzionalmente caratterizzano l’industria 4.0:</a:t>
            </a:r>
          </a:p>
        </p:txBody>
      </p:sp>
    </p:spTree>
    <p:extLst>
      <p:ext uri="{BB962C8B-B14F-4D97-AF65-F5344CB8AC3E}">
        <p14:creationId xmlns:p14="http://schemas.microsoft.com/office/powerpoint/2010/main" val="4249738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6814" y="377014"/>
            <a:ext cx="4927708" cy="834887"/>
          </a:xfrm>
        </p:spPr>
        <p:txBody>
          <a:bodyPr>
            <a:noAutofit/>
          </a:bodyPr>
          <a:lstStyle/>
          <a:p>
            <a:pPr marL="0" indent="0" algn="ctr">
              <a:lnSpc>
                <a:spcPct val="150000"/>
              </a:lnSpc>
              <a:buNone/>
            </a:pPr>
            <a:r>
              <a:rPr lang="it-IT" sz="2000" b="1" dirty="0">
                <a:solidFill>
                  <a:srgbClr val="555555"/>
                </a:solidFill>
                <a:latin typeface="Verdana" panose="020B0604030504040204" pitchFamily="34" charset="0"/>
                <a:ea typeface="Verdana" panose="020B0604030504040204" pitchFamily="34" charset="0"/>
              </a:rPr>
              <a:t>Dal vecchio concetto di fabbrica</a:t>
            </a:r>
          </a:p>
        </p:txBody>
      </p:sp>
      <p:pic>
        <p:nvPicPr>
          <p:cNvPr id="4" name="Immagine 3">
            <a:extLst>
              <a:ext uri="{FF2B5EF4-FFF2-40B4-BE49-F238E27FC236}">
                <a16:creationId xmlns:a16="http://schemas.microsoft.com/office/drawing/2014/main" xmlns="" id="{EA9B3C0D-B6EC-4EF8-B8E6-21FE811B1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299" y="1211901"/>
            <a:ext cx="3703765" cy="2481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reccia in giù 4">
            <a:extLst>
              <a:ext uri="{FF2B5EF4-FFF2-40B4-BE49-F238E27FC236}">
                <a16:creationId xmlns:a16="http://schemas.microsoft.com/office/drawing/2014/main" xmlns="" id="{B1E863B9-DFB8-405B-A695-613C54A235B2}"/>
              </a:ext>
            </a:extLst>
          </p:cNvPr>
          <p:cNvSpPr/>
          <p:nvPr/>
        </p:nvSpPr>
        <p:spPr>
          <a:xfrm>
            <a:off x="3030293" y="3926364"/>
            <a:ext cx="485775" cy="742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xmlns="" id="{0DACC29E-1F0F-4CCA-B31C-D1164E26A292}"/>
              </a:ext>
            </a:extLst>
          </p:cNvPr>
          <p:cNvSpPr txBox="1"/>
          <p:nvPr/>
        </p:nvSpPr>
        <p:spPr>
          <a:xfrm>
            <a:off x="543339" y="4826675"/>
            <a:ext cx="5674659" cy="1754326"/>
          </a:xfrm>
          <a:prstGeom prst="rect">
            <a:avLst/>
          </a:prstGeom>
          <a:noFill/>
        </p:spPr>
        <p:txBody>
          <a:bodyPr wrap="square" rtlCol="0">
            <a:spAutoFit/>
          </a:bodyPr>
          <a:lstStyle/>
          <a:p>
            <a:pPr algn="just"/>
            <a:r>
              <a:rPr lang="it-IT" dirty="0">
                <a:solidFill>
                  <a:srgbClr val="555555"/>
                </a:solidFill>
                <a:latin typeface="Verdana" panose="020B0604030504040204" pitchFamily="34" charset="0"/>
                <a:ea typeface="Verdana" panose="020B0604030504040204" pitchFamily="34" charset="0"/>
              </a:rPr>
              <a:t>alla nuova fabbrica intelligente (</a:t>
            </a:r>
            <a:r>
              <a:rPr lang="it-IT" dirty="0" err="1">
                <a:solidFill>
                  <a:srgbClr val="555555"/>
                </a:solidFill>
                <a:latin typeface="Verdana" panose="020B0604030504040204" pitchFamily="34" charset="0"/>
                <a:ea typeface="Verdana" panose="020B0604030504040204" pitchFamily="34" charset="0"/>
              </a:rPr>
              <a:t>smart</a:t>
            </a:r>
            <a:r>
              <a:rPr lang="it-IT" dirty="0">
                <a:solidFill>
                  <a:srgbClr val="555555"/>
                </a:solidFill>
                <a:latin typeface="Verdana" panose="020B0604030504040204" pitchFamily="34" charset="0"/>
                <a:ea typeface="Verdana" panose="020B0604030504040204" pitchFamily="34" charset="0"/>
              </a:rPr>
              <a:t> </a:t>
            </a:r>
            <a:r>
              <a:rPr lang="it-IT" dirty="0" err="1">
                <a:solidFill>
                  <a:srgbClr val="555555"/>
                </a:solidFill>
                <a:latin typeface="Verdana" panose="020B0604030504040204" pitchFamily="34" charset="0"/>
                <a:ea typeface="Verdana" panose="020B0604030504040204" pitchFamily="34" charset="0"/>
              </a:rPr>
              <a:t>factory</a:t>
            </a:r>
            <a:r>
              <a:rPr lang="it-IT" dirty="0">
                <a:solidFill>
                  <a:srgbClr val="555555"/>
                </a:solidFill>
                <a:latin typeface="Verdana" panose="020B0604030504040204" pitchFamily="34" charset="0"/>
                <a:ea typeface="Verdana" panose="020B0604030504040204" pitchFamily="34" charset="0"/>
              </a:rPr>
              <a:t>), caratterizzata da una produzione digitalizzata, composta da processi </a:t>
            </a:r>
            <a:r>
              <a:rPr lang="it-IT" i="1" dirty="0" smtClean="0">
                <a:solidFill>
                  <a:schemeClr val="accent2">
                    <a:lumMod val="75000"/>
                  </a:schemeClr>
                </a:solidFill>
                <a:latin typeface="Verdana" panose="020B0604030504040204" pitchFamily="34" charset="0"/>
                <a:ea typeface="Verdana" panose="020B0604030504040204" pitchFamily="34" charset="0"/>
              </a:rPr>
              <a:t>INTERCONNESSI</a:t>
            </a:r>
            <a:r>
              <a:rPr lang="it-IT" dirty="0" smtClean="0">
                <a:solidFill>
                  <a:srgbClr val="555555"/>
                </a:solidFill>
                <a:latin typeface="Verdana" panose="020B0604030504040204" pitchFamily="34" charset="0"/>
                <a:ea typeface="Verdana" panose="020B0604030504040204" pitchFamily="34" charset="0"/>
              </a:rPr>
              <a:t> </a:t>
            </a:r>
            <a:r>
              <a:rPr lang="it-IT" dirty="0">
                <a:solidFill>
                  <a:srgbClr val="555555"/>
                </a:solidFill>
                <a:latin typeface="Verdana" panose="020B0604030504040204" pitchFamily="34" charset="0"/>
                <a:ea typeface="Verdana" panose="020B0604030504040204" pitchFamily="34" charset="0"/>
              </a:rPr>
              <a:t>e da sistemi di produzione adeguati alla modernità e ai suoi bisogni, capaci di utilizzare al meglio le risorse disponibili.</a:t>
            </a:r>
          </a:p>
        </p:txBody>
      </p:sp>
      <p:pic>
        <p:nvPicPr>
          <p:cNvPr id="8" name="Immagine 7">
            <a:extLst>
              <a:ext uri="{FF2B5EF4-FFF2-40B4-BE49-F238E27FC236}">
                <a16:creationId xmlns:a16="http://schemas.microsoft.com/office/drawing/2014/main" xmlns="" id="{CC745113-0DC5-4B8F-B93D-2BC1B0F40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831" y="3540370"/>
            <a:ext cx="4733213" cy="31570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776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93019" y="1782418"/>
            <a:ext cx="7765131" cy="4777408"/>
          </a:xfrm>
        </p:spPr>
        <p:txBody>
          <a:bodyPr>
            <a:noAutofit/>
          </a:bodyPr>
          <a:lstStyle/>
          <a:p>
            <a:pPr algn="just" defTabSz="914400" eaLnBrk="0" fontAlgn="base" hangingPunct="0">
              <a:lnSpc>
                <a:spcPct val="150000"/>
              </a:lnSpc>
              <a:spcBef>
                <a:spcPct val="0"/>
              </a:spcBef>
              <a:spcAft>
                <a:spcPct val="0"/>
              </a:spcAft>
              <a:buClrTx/>
              <a:buSzTx/>
              <a:buFont typeface="Arial" panose="020B0604020202020204" pitchFamily="34" charset="0"/>
              <a:buChar char="•"/>
            </a:pPr>
            <a:r>
              <a:rPr lang="it-IT" dirty="0">
                <a:solidFill>
                  <a:srgbClr val="555555"/>
                </a:solidFill>
                <a:latin typeface="Verdana" panose="020B0604030504040204" pitchFamily="34" charset="0"/>
                <a:ea typeface="Verdana" panose="020B0604030504040204" pitchFamily="34" charset="0"/>
              </a:rPr>
              <a:t>Maggiore flessibilità attraverso la produzione di piccoli lotti ai costi della grande scala</a:t>
            </a:r>
          </a:p>
          <a:p>
            <a:pPr algn="just" defTabSz="914400" eaLnBrk="0" fontAlgn="base" hangingPunct="0">
              <a:lnSpc>
                <a:spcPct val="150000"/>
              </a:lnSpc>
              <a:spcBef>
                <a:spcPct val="0"/>
              </a:spcBef>
              <a:spcAft>
                <a:spcPct val="0"/>
              </a:spcAft>
              <a:buClrTx/>
              <a:buSzTx/>
              <a:buFont typeface="Arial" panose="020B0604020202020204" pitchFamily="34" charset="0"/>
              <a:buChar char="•"/>
            </a:pPr>
            <a:r>
              <a:rPr lang="it-IT" dirty="0">
                <a:solidFill>
                  <a:srgbClr val="555555"/>
                </a:solidFill>
                <a:latin typeface="Verdana" panose="020B0604030504040204" pitchFamily="34" charset="0"/>
                <a:ea typeface="Verdana" panose="020B0604030504040204" pitchFamily="34" charset="0"/>
              </a:rPr>
              <a:t>Maggiore velocità dal prototipo alla produzione in serie attraverso tecnologie innovative</a:t>
            </a:r>
          </a:p>
          <a:p>
            <a:pPr algn="just" defTabSz="914400" eaLnBrk="0" fontAlgn="base" hangingPunct="0">
              <a:lnSpc>
                <a:spcPct val="150000"/>
              </a:lnSpc>
              <a:spcBef>
                <a:spcPct val="0"/>
              </a:spcBef>
              <a:spcAft>
                <a:spcPct val="0"/>
              </a:spcAft>
              <a:buClrTx/>
              <a:buSzTx/>
              <a:buFont typeface="Arial" panose="020B0604020202020204" pitchFamily="34" charset="0"/>
              <a:buChar char="•"/>
            </a:pPr>
            <a:r>
              <a:rPr lang="it-IT" dirty="0">
                <a:solidFill>
                  <a:srgbClr val="555555"/>
                </a:solidFill>
                <a:latin typeface="Verdana" panose="020B0604030504040204" pitchFamily="34" charset="0"/>
                <a:ea typeface="Verdana" panose="020B0604030504040204" pitchFamily="34" charset="0"/>
              </a:rPr>
              <a:t>Maggiore produttività attraverso minori tempi di set-up, riduzione errori e fermi macchina</a:t>
            </a:r>
          </a:p>
          <a:p>
            <a:pPr algn="just" defTabSz="914400" eaLnBrk="0" fontAlgn="base" hangingPunct="0">
              <a:lnSpc>
                <a:spcPct val="150000"/>
              </a:lnSpc>
              <a:spcBef>
                <a:spcPct val="0"/>
              </a:spcBef>
              <a:spcAft>
                <a:spcPct val="0"/>
              </a:spcAft>
              <a:buClrTx/>
              <a:buSzTx/>
              <a:buFont typeface="Arial" panose="020B0604020202020204" pitchFamily="34" charset="0"/>
              <a:buChar char="•"/>
            </a:pPr>
            <a:r>
              <a:rPr lang="it-IT" dirty="0">
                <a:solidFill>
                  <a:srgbClr val="555555"/>
                </a:solidFill>
                <a:latin typeface="Verdana" panose="020B0604030504040204" pitchFamily="34" charset="0"/>
                <a:ea typeface="Verdana" panose="020B0604030504040204" pitchFamily="34" charset="0"/>
              </a:rPr>
              <a:t>Migliore qualità e minori scarti mediante sensori che monitorano la produzione in tempo reale</a:t>
            </a:r>
          </a:p>
          <a:p>
            <a:pPr algn="just" defTabSz="914400" eaLnBrk="0" fontAlgn="base" hangingPunct="0">
              <a:lnSpc>
                <a:spcPct val="150000"/>
              </a:lnSpc>
              <a:spcBef>
                <a:spcPct val="0"/>
              </a:spcBef>
              <a:spcAft>
                <a:spcPct val="0"/>
              </a:spcAft>
              <a:buClrTx/>
              <a:buSzTx/>
              <a:buFont typeface="Arial" panose="020B0604020202020204" pitchFamily="34" charset="0"/>
              <a:buChar char="•"/>
            </a:pPr>
            <a:r>
              <a:rPr lang="it-IT" dirty="0">
                <a:solidFill>
                  <a:srgbClr val="555555"/>
                </a:solidFill>
                <a:latin typeface="Verdana" panose="020B0604030504040204" pitchFamily="34" charset="0"/>
                <a:ea typeface="Verdana" panose="020B0604030504040204" pitchFamily="34" charset="0"/>
              </a:rPr>
              <a:t>Maggiore competitività del prodotto grazie a maggiori funzionalità derivanti dall’Internet delle cose</a:t>
            </a:r>
          </a:p>
          <a:p>
            <a:pPr>
              <a:lnSpc>
                <a:spcPct val="150000"/>
              </a:lnSpc>
            </a:pPr>
            <a:endParaRPr lang="it-IT" dirty="0"/>
          </a:p>
        </p:txBody>
      </p:sp>
      <p:sp>
        <p:nvSpPr>
          <p:cNvPr id="2" name="CasellaDiTesto 1">
            <a:extLst>
              <a:ext uri="{FF2B5EF4-FFF2-40B4-BE49-F238E27FC236}">
                <a16:creationId xmlns:a16="http://schemas.microsoft.com/office/drawing/2014/main" xmlns="" id="{DB4F9FAB-1E34-4432-B539-C65A2FFB0040}"/>
              </a:ext>
            </a:extLst>
          </p:cNvPr>
          <p:cNvSpPr txBox="1"/>
          <p:nvPr/>
        </p:nvSpPr>
        <p:spPr>
          <a:xfrm>
            <a:off x="1127434" y="714583"/>
            <a:ext cx="6539213" cy="523220"/>
          </a:xfrm>
          <a:prstGeom prst="rect">
            <a:avLst/>
          </a:prstGeom>
          <a:noFill/>
        </p:spPr>
        <p:txBody>
          <a:bodyPr wrap="square" rtlCol="0">
            <a:spAutoFit/>
          </a:bodyPr>
          <a:lstStyle/>
          <a:p>
            <a:r>
              <a:rPr lang="it-IT" sz="2800" b="1" i="1" dirty="0">
                <a:solidFill>
                  <a:schemeClr val="accent1">
                    <a:lumMod val="75000"/>
                  </a:schemeClr>
                </a:solidFill>
                <a:latin typeface="+mj-lt"/>
                <a:ea typeface="+mj-ea"/>
                <a:cs typeface="+mj-cs"/>
              </a:rPr>
              <a:t>Produrre di più sprecando meno</a:t>
            </a:r>
          </a:p>
        </p:txBody>
      </p:sp>
      <p:pic>
        <p:nvPicPr>
          <p:cNvPr id="5" name="Immagine 4">
            <a:extLst>
              <a:ext uri="{FF2B5EF4-FFF2-40B4-BE49-F238E27FC236}">
                <a16:creationId xmlns:a16="http://schemas.microsoft.com/office/drawing/2014/main" xmlns="" id="{47AACA34-D403-4ED1-9C11-A6E3B8752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408" y="2771775"/>
            <a:ext cx="2062476" cy="1833312"/>
          </a:xfrm>
          <a:prstGeom prst="rect">
            <a:avLst/>
          </a:prstGeom>
        </p:spPr>
      </p:pic>
    </p:spTree>
    <p:extLst>
      <p:ext uri="{BB962C8B-B14F-4D97-AF65-F5344CB8AC3E}">
        <p14:creationId xmlns:p14="http://schemas.microsoft.com/office/powerpoint/2010/main" val="213621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6328" y="485791"/>
            <a:ext cx="8794657" cy="1225827"/>
          </a:xfrm>
        </p:spPr>
        <p:txBody>
          <a:bodyPr>
            <a:normAutofit/>
          </a:bodyPr>
          <a:lstStyle/>
          <a:p>
            <a:r>
              <a:rPr lang="it-IT" sz="2400" b="1" dirty="0">
                <a:solidFill>
                  <a:schemeClr val="accent1">
                    <a:lumMod val="75000"/>
                  </a:schemeClr>
                </a:solidFill>
                <a:latin typeface="Verdana" panose="020B0604030504040204" pitchFamily="34" charset="0"/>
                <a:ea typeface="Verdana" panose="020B0604030504040204" pitchFamily="34" charset="0"/>
              </a:rPr>
              <a:t>La quarta rivoluzione industriale è una realtà anche in Italia</a:t>
            </a:r>
          </a:p>
        </p:txBody>
      </p:sp>
      <p:sp>
        <p:nvSpPr>
          <p:cNvPr id="3" name="Segnaposto contenuto 2"/>
          <p:cNvSpPr>
            <a:spLocks noGrp="1"/>
          </p:cNvSpPr>
          <p:nvPr>
            <p:ph idx="1"/>
          </p:nvPr>
        </p:nvSpPr>
        <p:spPr>
          <a:xfrm>
            <a:off x="776328" y="2044148"/>
            <a:ext cx="8596668" cy="2342322"/>
          </a:xfrm>
        </p:spPr>
        <p:txBody>
          <a:bodyPr>
            <a:normAutofit/>
          </a:bodyPr>
          <a:lstStyle/>
          <a:p>
            <a:pPr marL="0" lvl="0" indent="0" algn="just" defTabSz="914400" eaLnBrk="0" fontAlgn="base" hangingPunct="0">
              <a:spcBef>
                <a:spcPct val="0"/>
              </a:spcBef>
              <a:spcAft>
                <a:spcPct val="0"/>
              </a:spcAft>
              <a:buClrTx/>
              <a:buSzTx/>
              <a:buNone/>
            </a:pPr>
            <a:r>
              <a:rPr lang="it-IT" altLang="it-IT" dirty="0">
                <a:solidFill>
                  <a:srgbClr val="555555"/>
                </a:solidFill>
                <a:latin typeface="Verdana" panose="020B0604030504040204" pitchFamily="34" charset="0"/>
                <a:ea typeface="Verdana" panose="020B0604030504040204" pitchFamily="34" charset="0"/>
              </a:rPr>
              <a:t>Il </a:t>
            </a:r>
            <a:r>
              <a:rPr lang="it-IT" altLang="it-IT" b="1" dirty="0">
                <a:solidFill>
                  <a:srgbClr val="555555"/>
                </a:solidFill>
                <a:latin typeface="Verdana" panose="020B0604030504040204" pitchFamily="34" charset="0"/>
                <a:ea typeface="Verdana" panose="020B0604030504040204" pitchFamily="34" charset="0"/>
              </a:rPr>
              <a:t>Piano industria 4.0</a:t>
            </a:r>
            <a:r>
              <a:rPr lang="it-IT" altLang="it-IT" dirty="0">
                <a:solidFill>
                  <a:srgbClr val="555555"/>
                </a:solidFill>
                <a:latin typeface="Verdana" panose="020B0604030504040204" pitchFamily="34" charset="0"/>
                <a:ea typeface="Verdana" panose="020B0604030504040204" pitchFamily="34" charset="0"/>
              </a:rPr>
              <a:t> prevede l’attuazione in Italia di una serie di misure e </a:t>
            </a:r>
            <a:r>
              <a:rPr lang="it-IT" altLang="it-IT" b="1" dirty="0">
                <a:solidFill>
                  <a:srgbClr val="555555"/>
                </a:solidFill>
                <a:latin typeface="Verdana" panose="020B0604030504040204" pitchFamily="34" charset="0"/>
                <a:ea typeface="Verdana" panose="020B0604030504040204" pitchFamily="34" charset="0"/>
              </a:rPr>
              <a:t>agevolazioni per le imprese</a:t>
            </a:r>
            <a:r>
              <a:rPr lang="it-IT" altLang="it-IT" dirty="0">
                <a:solidFill>
                  <a:srgbClr val="555555"/>
                </a:solidFill>
                <a:latin typeface="Verdana" panose="020B0604030504040204" pitchFamily="34" charset="0"/>
                <a:ea typeface="Verdana" panose="020B0604030504040204" pitchFamily="34" charset="0"/>
              </a:rPr>
              <a:t> volte </a:t>
            </a:r>
            <a:r>
              <a:rPr lang="it-IT" altLang="it-IT" dirty="0" smtClean="0">
                <a:solidFill>
                  <a:srgbClr val="555555"/>
                </a:solidFill>
                <a:latin typeface="Verdana" panose="020B0604030504040204" pitchFamily="34" charset="0"/>
                <a:ea typeface="Verdana" panose="020B0604030504040204" pitchFamily="34" charset="0"/>
              </a:rPr>
              <a:t>all’implementazione </a:t>
            </a:r>
            <a:r>
              <a:rPr lang="it-IT" altLang="it-IT" dirty="0">
                <a:solidFill>
                  <a:srgbClr val="555555"/>
                </a:solidFill>
                <a:latin typeface="Verdana" panose="020B0604030504040204" pitchFamily="34" charset="0"/>
                <a:ea typeface="Verdana" panose="020B0604030504040204" pitchFamily="34" charset="0"/>
              </a:rPr>
              <a:t>delle tecnologie digitali nella produzione aziendale.</a:t>
            </a:r>
          </a:p>
          <a:p>
            <a:pPr marL="0" lvl="0" indent="0" algn="just" defTabSz="914400" eaLnBrk="0" fontAlgn="base" hangingPunct="0">
              <a:spcBef>
                <a:spcPct val="0"/>
              </a:spcBef>
              <a:spcAft>
                <a:spcPct val="0"/>
              </a:spcAft>
              <a:buClrTx/>
              <a:buSzTx/>
              <a:buNone/>
            </a:pPr>
            <a:endParaRPr lang="it-IT" altLang="it-IT" sz="1100" dirty="0">
              <a:solidFill>
                <a:schemeClr val="tx1"/>
              </a:solidFill>
            </a:endParaRPr>
          </a:p>
          <a:p>
            <a:pPr marL="0" indent="0" algn="just" defTabSz="914400" eaLnBrk="0" fontAlgn="base" hangingPunct="0">
              <a:spcBef>
                <a:spcPct val="0"/>
              </a:spcBef>
              <a:spcAft>
                <a:spcPct val="0"/>
              </a:spcAft>
              <a:buClrTx/>
              <a:buSzTx/>
              <a:buNone/>
            </a:pPr>
            <a:r>
              <a:rPr lang="it-IT" altLang="it-IT" dirty="0">
                <a:solidFill>
                  <a:srgbClr val="555555"/>
                </a:solidFill>
                <a:latin typeface="Verdana" panose="020B0604030504040204" pitchFamily="34" charset="0"/>
                <a:ea typeface="Verdana" panose="020B0604030504040204" pitchFamily="34" charset="0"/>
              </a:rPr>
              <a:t>Tre le linee guida:</a:t>
            </a:r>
          </a:p>
          <a:p>
            <a:pPr algn="just" defTabSz="914400" eaLnBrk="0" fontAlgn="base" hangingPunct="0">
              <a:spcBef>
                <a:spcPct val="0"/>
              </a:spcBef>
              <a:spcAft>
                <a:spcPct val="0"/>
              </a:spcAft>
              <a:buClrTx/>
              <a:buSzTx/>
              <a:buFont typeface="Wingdings" panose="05000000000000000000" pitchFamily="2" charset="2"/>
              <a:buChar char="§"/>
            </a:pPr>
            <a:r>
              <a:rPr lang="it-IT" altLang="it-IT" dirty="0">
                <a:solidFill>
                  <a:srgbClr val="555555"/>
                </a:solidFill>
                <a:latin typeface="Verdana" panose="020B0604030504040204" pitchFamily="34" charset="0"/>
                <a:ea typeface="Verdana" panose="020B0604030504040204" pitchFamily="34" charset="0"/>
              </a:rPr>
              <a:t>operare in una logica di neutralità tecnologica;</a:t>
            </a:r>
          </a:p>
          <a:p>
            <a:pPr algn="just" defTabSz="914400" eaLnBrk="0" fontAlgn="base" hangingPunct="0">
              <a:spcBef>
                <a:spcPct val="0"/>
              </a:spcBef>
              <a:spcAft>
                <a:spcPct val="0"/>
              </a:spcAft>
              <a:buClrTx/>
              <a:buSzTx/>
              <a:buFont typeface="Wingdings" panose="05000000000000000000" pitchFamily="2" charset="2"/>
              <a:buChar char="§"/>
            </a:pPr>
            <a:r>
              <a:rPr lang="it-IT" altLang="it-IT" dirty="0">
                <a:solidFill>
                  <a:srgbClr val="555555"/>
                </a:solidFill>
                <a:latin typeface="Verdana" panose="020B0604030504040204" pitchFamily="34" charset="0"/>
                <a:ea typeface="Verdana" panose="020B0604030504040204" pitchFamily="34" charset="0"/>
              </a:rPr>
              <a:t>intervenire con azioni orizzontali e non verticali o settoriali;</a:t>
            </a:r>
          </a:p>
          <a:p>
            <a:pPr algn="just" defTabSz="914400" eaLnBrk="0" fontAlgn="base" hangingPunct="0">
              <a:spcBef>
                <a:spcPct val="0"/>
              </a:spcBef>
              <a:spcAft>
                <a:spcPct val="0"/>
              </a:spcAft>
              <a:buClrTx/>
              <a:buSzTx/>
              <a:buFont typeface="Wingdings" panose="05000000000000000000" pitchFamily="2" charset="2"/>
              <a:buChar char="§"/>
            </a:pPr>
            <a:r>
              <a:rPr lang="it-IT" altLang="it-IT" dirty="0">
                <a:solidFill>
                  <a:srgbClr val="555555"/>
                </a:solidFill>
                <a:latin typeface="Verdana" panose="020B0604030504040204" pitchFamily="34" charset="0"/>
                <a:ea typeface="Verdana" panose="020B0604030504040204" pitchFamily="34" charset="0"/>
              </a:rPr>
              <a:t>agire su fattori abilitanti.</a:t>
            </a:r>
          </a:p>
          <a:p>
            <a:pPr marL="0" indent="0" algn="just" defTabSz="914400" eaLnBrk="0" fontAlgn="base" hangingPunct="0">
              <a:spcBef>
                <a:spcPct val="0"/>
              </a:spcBef>
              <a:spcAft>
                <a:spcPct val="0"/>
              </a:spcAft>
              <a:buClrTx/>
              <a:buSzTx/>
              <a:buNone/>
            </a:pPr>
            <a:endParaRPr lang="it-IT" altLang="it-IT" dirty="0">
              <a:solidFill>
                <a:srgbClr val="555555"/>
              </a:solidFill>
              <a:latin typeface="Verdana" panose="020B0604030504040204" pitchFamily="34" charset="0"/>
              <a:ea typeface="Verdana" panose="020B0604030504040204" pitchFamily="34" charset="0"/>
            </a:endParaRPr>
          </a:p>
          <a:p>
            <a:pPr marL="0" indent="0" algn="just" defTabSz="914400" eaLnBrk="0" fontAlgn="base" hangingPunct="0">
              <a:spcBef>
                <a:spcPct val="0"/>
              </a:spcBef>
              <a:spcAft>
                <a:spcPct val="0"/>
              </a:spcAft>
              <a:buClrTx/>
              <a:buSzTx/>
              <a:buNone/>
            </a:pPr>
            <a:endParaRPr lang="it-IT" altLang="it-IT" dirty="0">
              <a:solidFill>
                <a:srgbClr val="555555"/>
              </a:solidFill>
              <a:latin typeface="Verdana" panose="020B0604030504040204" pitchFamily="34" charset="0"/>
              <a:ea typeface="Verdana" panose="020B0604030504040204" pitchFamily="34" charset="0"/>
            </a:endParaRPr>
          </a:p>
        </p:txBody>
      </p:sp>
      <p:sp>
        <p:nvSpPr>
          <p:cNvPr id="5" name="Rectangle 1"/>
          <p:cNvSpPr>
            <a:spLocks noChangeArrowheads="1"/>
          </p:cNvSpPr>
          <p:nvPr/>
        </p:nvSpPr>
        <p:spPr bwMode="auto">
          <a:xfrm>
            <a:off x="6095967" y="42025"/>
            <a:ext cx="65" cy="3731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6" name="Immagine 5">
            <a:extLst>
              <a:ext uri="{FF2B5EF4-FFF2-40B4-BE49-F238E27FC236}">
                <a16:creationId xmlns:a16="http://schemas.microsoft.com/office/drawing/2014/main" xmlns="" id="{123C7D7D-6FDD-45CC-AE4D-75529E579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662" y="3920158"/>
            <a:ext cx="3914775" cy="2781300"/>
          </a:xfrm>
          <a:prstGeom prst="rect">
            <a:avLst/>
          </a:prstGeom>
        </p:spPr>
      </p:pic>
      <p:sp>
        <p:nvSpPr>
          <p:cNvPr id="7" name="CasellaDiTesto 6">
            <a:extLst>
              <a:ext uri="{FF2B5EF4-FFF2-40B4-BE49-F238E27FC236}">
                <a16:creationId xmlns:a16="http://schemas.microsoft.com/office/drawing/2014/main" xmlns="" id="{EC3C7C29-1AC5-4100-9E84-7DE59BE24C90}"/>
              </a:ext>
            </a:extLst>
          </p:cNvPr>
          <p:cNvSpPr txBox="1"/>
          <p:nvPr/>
        </p:nvSpPr>
        <p:spPr>
          <a:xfrm>
            <a:off x="776328" y="4666801"/>
            <a:ext cx="4186766" cy="1754326"/>
          </a:xfrm>
          <a:prstGeom prst="rect">
            <a:avLst/>
          </a:prstGeom>
          <a:noFill/>
        </p:spPr>
        <p:txBody>
          <a:bodyPr wrap="square" rtlCol="0">
            <a:spAutoFit/>
          </a:bodyPr>
          <a:lstStyle/>
          <a:p>
            <a:pPr algn="just"/>
            <a:r>
              <a:rPr lang="it-IT" altLang="it-IT" dirty="0">
                <a:solidFill>
                  <a:srgbClr val="555555"/>
                </a:solidFill>
                <a:latin typeface="Verdana" panose="020B0604030504040204" pitchFamily="34" charset="0"/>
                <a:ea typeface="Verdana" panose="020B0604030504040204" pitchFamily="34" charset="0"/>
              </a:rPr>
              <a:t>Con il Piano di Industria 4.0 per la quarta </a:t>
            </a:r>
            <a:r>
              <a:rPr lang="it-IT" altLang="it-IT">
                <a:solidFill>
                  <a:srgbClr val="555555"/>
                </a:solidFill>
                <a:latin typeface="Verdana" panose="020B0604030504040204" pitchFamily="34" charset="0"/>
                <a:ea typeface="Verdana" panose="020B0604030504040204" pitchFamily="34" charset="0"/>
              </a:rPr>
              <a:t>rivoluzione </a:t>
            </a:r>
            <a:r>
              <a:rPr lang="it-IT" altLang="it-IT" smtClean="0">
                <a:solidFill>
                  <a:srgbClr val="555555"/>
                </a:solidFill>
                <a:latin typeface="Verdana" panose="020B0604030504040204" pitchFamily="34" charset="0"/>
                <a:ea typeface="Verdana" panose="020B0604030504040204" pitchFamily="34" charset="0"/>
              </a:rPr>
              <a:t>industriale,</a:t>
            </a:r>
            <a:r>
              <a:rPr lang="it-IT" altLang="it-IT" dirty="0">
                <a:solidFill>
                  <a:srgbClr val="555555"/>
                </a:solidFill>
                <a:latin typeface="Verdana" panose="020B0604030504040204" pitchFamily="34" charset="0"/>
                <a:ea typeface="Verdana" panose="020B0604030504040204" pitchFamily="34" charset="0"/>
              </a:rPr>
              <a:t> le imprese vengono incentivate all’utilizzo di fondi statali, comunitari e agevolazioni fiscali. </a:t>
            </a:r>
            <a:endParaRPr lang="it-IT" dirty="0">
              <a:solidFill>
                <a:srgbClr val="555555"/>
              </a:solidFill>
              <a:latin typeface="Verdana" panose="020B0604030504040204" pitchFamily="34" charset="0"/>
              <a:ea typeface="Verdana" panose="020B0604030504040204" pitchFamily="34" charset="0"/>
            </a:endParaRPr>
          </a:p>
          <a:p>
            <a:endParaRPr lang="it-IT" dirty="0"/>
          </a:p>
        </p:txBody>
      </p:sp>
    </p:spTree>
    <p:extLst>
      <p:ext uri="{BB962C8B-B14F-4D97-AF65-F5344CB8AC3E}">
        <p14:creationId xmlns:p14="http://schemas.microsoft.com/office/powerpoint/2010/main" val="320078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1459</Words>
  <Application>Microsoft Office PowerPoint</Application>
  <PresentationFormat>Widescreen</PresentationFormat>
  <Paragraphs>109</Paragraphs>
  <Slides>24</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Arial</vt:lpstr>
      <vt:lpstr>Calibri</vt:lpstr>
      <vt:lpstr>Trebuchet MS</vt:lpstr>
      <vt:lpstr>Verdana</vt:lpstr>
      <vt:lpstr>Wingdings</vt:lpstr>
      <vt:lpstr>Wingdings 3</vt:lpstr>
      <vt:lpstr>Sfaccettatura</vt:lpstr>
      <vt:lpstr>Presentazione standard di PowerPoint</vt:lpstr>
      <vt:lpstr>La Banca del tempo 4.0</vt:lpstr>
      <vt:lpstr>«..Industria 4.0 indica una tendenza dell'automazione industriale che integra alcune nuove tecnologie produttive per migliorare le condizioni di lavoro e aumentare la produttività e la qualità produttiva degli impianti.»   Fonte: https://it.wikipedia.org/wiki/Industria_4.0</vt:lpstr>
      <vt:lpstr>Presentazione standard di PowerPoint</vt:lpstr>
      <vt:lpstr>Presentazione standard di PowerPoint</vt:lpstr>
      <vt:lpstr>Presentazione standard di PowerPoint</vt:lpstr>
      <vt:lpstr>Presentazione standard di PowerPoint</vt:lpstr>
      <vt:lpstr>Presentazione standard di PowerPoint</vt:lpstr>
      <vt:lpstr>La quarta rivoluzione industriale è una realtà anche in Italia</vt:lpstr>
      <vt:lpstr>Dall’industria 4.0 alla società 5.0: il contributo del Giappone alla IV rivoluzione industriale </vt:lpstr>
      <vt:lpstr>Società, individuo e nuove tecnologie</vt:lpstr>
      <vt:lpstr>La tecnologia fa parte della nostra vita</vt:lpstr>
      <vt:lpstr>Vantaggi della tecnologia</vt:lpstr>
      <vt:lpstr>Svantaggi della tecnologia</vt:lpstr>
      <vt:lpstr>Il senso di alienazione derivante dalla tecnologia</vt:lpstr>
      <vt:lpstr>La soluzione #SmartME fa assumere agli oggetti presenti nella città un ruolo attivo e li fa interagire tra loro, con i cittadini e con la pubblica amministrazione secondo il paradigma dell’IoT, Internet of Things.   #SmartME prevede la creazione di un’infrastruttura IoT mediante l’installazione di centinaia di sensori e attuatori in differenti punti del territorio comunale e lo sviluppo di una piattaforma open data in grado di raccogliere i dati provenienti da questa infrastruttura, elaborarli e utilizzarli per creare servizi alla cittadinanza.</vt:lpstr>
      <vt:lpstr>Presentazione standard di PowerPoint</vt:lpstr>
      <vt:lpstr>Presentazione standard di PowerPoint</vt:lpstr>
      <vt:lpstr>Anche in Filosofia esiste una nuova Corrente Filosofica denominata Antropologia del postumano ad opera di Neil Badington.  Nel dibattito corrente nel campo delle teorie del post-umano si tende a distinguere tra due principali prospettive:</vt:lpstr>
      <vt:lpstr>CHEF WATSON supercomputer IBM con intelligenza artificiale per una cucina cognitiva.</vt:lpstr>
      <vt:lpstr>La Banca del tempo   </vt:lpstr>
      <vt:lpstr>Pur utilizzando i social networks come Whatsapp, Facebook, Internet, e-mail per migliorare la comunicazione all’interno della BdT e tra le altre BdT nazionali ed estere, ci sentiamo di appartenere a una comunità e questo serve a migliorare la propria vita di relazione, a sentirsi utili, a farsi accettare e a migliorare nel confronto con gli altri mettendo in risalto il «Noi» anziché l’ »Io».  Ci mettiamo in relazione con altre persone, condividiamo spazio e tempo. Ciò significa accettare le regole per stare in gruppo, chiedere, saper ascoltare, prendersi delle responsabilità, sentirsi in dovere, affrontare il conflitto, assumere ruoli, affrontare un giudizio. Sentirsi utili e necessari, accresce l'autostima. </vt:lpstr>
      <vt:lpstr>Noi della BdT non dipendiamo patologicamente dai media, usiamo Whatsapp per comunicazioni ufficiali come per gli auguri o per gli scambi, Facebook per condividere notizie, video, foto con amici e amici degli amici, Tweeter (solo Giuseppe), abbiamo un sito Web col quale promuoviamo all’esterno i nostri eventi e dopo ne pubblichiamo le relative foto e video, usiamo un software di gestione delle ore – condiviso dalle altre BdT -, usiamo il computer e facciamo corsi per i non esperti.  I nuovi media non ci spaventano né ci intimoriscono, li usiamo con intelligenza. </vt:lpstr>
      <vt:lpstr>Ritrovarsi insieme è un inizio, restare insieme è un progresso, ma riuscire a lavorare insieme è un successo. (Henry Ford)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Banca del tempo 4.0</dc:title>
  <dc:creator>Paola</dc:creator>
  <cp:lastModifiedBy>Enzo</cp:lastModifiedBy>
  <cp:revision>88</cp:revision>
  <cp:lastPrinted>2018-06-29T13:25:30Z</cp:lastPrinted>
  <dcterms:created xsi:type="dcterms:W3CDTF">2018-06-14T13:55:21Z</dcterms:created>
  <dcterms:modified xsi:type="dcterms:W3CDTF">2018-06-30T16:26:12Z</dcterms:modified>
</cp:coreProperties>
</file>